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424" r:id="rId2"/>
    <p:sldId id="257" r:id="rId3"/>
    <p:sldId id="259" r:id="rId4"/>
    <p:sldId id="298" r:id="rId5"/>
    <p:sldId id="299" r:id="rId6"/>
    <p:sldId id="260" r:id="rId7"/>
    <p:sldId id="261" r:id="rId8"/>
    <p:sldId id="267" r:id="rId9"/>
    <p:sldId id="262" r:id="rId10"/>
    <p:sldId id="263" r:id="rId11"/>
    <p:sldId id="265" r:id="rId12"/>
    <p:sldId id="266" r:id="rId13"/>
    <p:sldId id="264" r:id="rId14"/>
    <p:sldId id="268" r:id="rId15"/>
    <p:sldId id="269" r:id="rId16"/>
    <p:sldId id="270" r:id="rId17"/>
    <p:sldId id="271" r:id="rId18"/>
    <p:sldId id="409" r:id="rId19"/>
    <p:sldId id="410" r:id="rId20"/>
    <p:sldId id="408" r:id="rId21"/>
    <p:sldId id="412" r:id="rId22"/>
    <p:sldId id="413" r:id="rId23"/>
    <p:sldId id="323" r:id="rId24"/>
    <p:sldId id="407" r:id="rId25"/>
    <p:sldId id="421" r:id="rId26"/>
    <p:sldId id="422" r:id="rId27"/>
    <p:sldId id="418" r:id="rId28"/>
    <p:sldId id="423" r:id="rId29"/>
    <p:sldId id="273" r:id="rId30"/>
    <p:sldId id="274" r:id="rId31"/>
    <p:sldId id="293" r:id="rId32"/>
    <p:sldId id="297" r:id="rId33"/>
    <p:sldId id="275" r:id="rId34"/>
    <p:sldId id="276" r:id="rId35"/>
    <p:sldId id="278" r:id="rId36"/>
    <p:sldId id="285" r:id="rId37"/>
    <p:sldId id="280" r:id="rId38"/>
    <p:sldId id="325" r:id="rId39"/>
    <p:sldId id="282" r:id="rId40"/>
    <p:sldId id="283" r:id="rId41"/>
    <p:sldId id="394" r:id="rId42"/>
    <p:sldId id="395" r:id="rId43"/>
    <p:sldId id="277" r:id="rId44"/>
    <p:sldId id="281" r:id="rId45"/>
    <p:sldId id="284" r:id="rId46"/>
    <p:sldId id="419" r:id="rId47"/>
    <p:sldId id="420" r:id="rId48"/>
    <p:sldId id="287" r:id="rId49"/>
    <p:sldId id="414" r:id="rId50"/>
    <p:sldId id="415" r:id="rId51"/>
    <p:sldId id="417" r:id="rId52"/>
    <p:sldId id="416" r:id="rId53"/>
    <p:sldId id="331" r:id="rId54"/>
    <p:sldId id="336" r:id="rId55"/>
    <p:sldId id="337" r:id="rId56"/>
    <p:sldId id="338" r:id="rId57"/>
    <p:sldId id="288" r:id="rId58"/>
    <p:sldId id="339" r:id="rId59"/>
    <p:sldId id="340" r:id="rId60"/>
    <p:sldId id="341" r:id="rId61"/>
    <p:sldId id="342" r:id="rId62"/>
    <p:sldId id="343" r:id="rId63"/>
    <p:sldId id="344" r:id="rId64"/>
    <p:sldId id="345" r:id="rId65"/>
    <p:sldId id="346" r:id="rId66"/>
    <p:sldId id="347" r:id="rId67"/>
    <p:sldId id="348" r:id="rId68"/>
    <p:sldId id="351" r:id="rId69"/>
    <p:sldId id="352" r:id="rId70"/>
    <p:sldId id="353" r:id="rId71"/>
    <p:sldId id="354"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 id="373" r:id="rId91"/>
    <p:sldId id="374" r:id="rId92"/>
    <p:sldId id="375" r:id="rId93"/>
    <p:sldId id="376" r:id="rId94"/>
    <p:sldId id="377" r:id="rId95"/>
    <p:sldId id="378" r:id="rId96"/>
    <p:sldId id="379" r:id="rId97"/>
    <p:sldId id="380" r:id="rId98"/>
    <p:sldId id="381" r:id="rId99"/>
    <p:sldId id="382" r:id="rId100"/>
    <p:sldId id="383" r:id="rId101"/>
    <p:sldId id="384" r:id="rId102"/>
    <p:sldId id="385" r:id="rId103"/>
    <p:sldId id="386" r:id="rId104"/>
    <p:sldId id="387" r:id="rId105"/>
    <p:sldId id="388" r:id="rId106"/>
    <p:sldId id="389" r:id="rId107"/>
    <p:sldId id="390" r:id="rId108"/>
    <p:sldId id="398" r:id="rId109"/>
    <p:sldId id="399" r:id="rId110"/>
    <p:sldId id="400" r:id="rId111"/>
    <p:sldId id="401" r:id="rId112"/>
    <p:sldId id="402" r:id="rId113"/>
    <p:sldId id="403" r:id="rId114"/>
    <p:sldId id="404" r:id="rId115"/>
    <p:sldId id="330" r:id="rId116"/>
    <p:sldId id="329" r:id="rId117"/>
    <p:sldId id="411" r:id="rId118"/>
    <p:sldId id="28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75" autoAdjust="0"/>
  </p:normalViewPr>
  <p:slideViewPr>
    <p:cSldViewPr snapToGrid="0">
      <p:cViewPr varScale="1">
        <p:scale>
          <a:sx n="79" d="100"/>
          <a:sy n="79" d="100"/>
        </p:scale>
        <p:origin x="787" y="43"/>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5724A-23DD-4DEB-825E-83AE606B6A41}"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E30CB-E0B9-454B-888B-5B5A2894ACB1}" type="slidenum">
              <a:rPr lang="en-US" smtClean="0"/>
              <a:t>‹#›</a:t>
            </a:fld>
            <a:endParaRPr lang="en-US"/>
          </a:p>
        </p:txBody>
      </p:sp>
    </p:spTree>
    <p:extLst>
      <p:ext uri="{BB962C8B-B14F-4D97-AF65-F5344CB8AC3E}">
        <p14:creationId xmlns:p14="http://schemas.microsoft.com/office/powerpoint/2010/main" val="3898943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DE80CC-5FB3-4265-9A52-FA615A385167}" type="slidenum">
              <a:rPr lang="en-US" smtClean="0"/>
              <a:t>1</a:t>
            </a:fld>
            <a:endParaRPr lang="en-US"/>
          </a:p>
        </p:txBody>
      </p:sp>
    </p:spTree>
    <p:extLst>
      <p:ext uri="{BB962C8B-B14F-4D97-AF65-F5344CB8AC3E}">
        <p14:creationId xmlns:p14="http://schemas.microsoft.com/office/powerpoint/2010/main" val="2948854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15</a:t>
            </a:fld>
            <a:endParaRPr lang="en-US"/>
          </a:p>
        </p:txBody>
      </p:sp>
    </p:spTree>
    <p:extLst>
      <p:ext uri="{BB962C8B-B14F-4D97-AF65-F5344CB8AC3E}">
        <p14:creationId xmlns:p14="http://schemas.microsoft.com/office/powerpoint/2010/main" val="216323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smtClean="0"/>
              <a:t>Improves Convergence</a:t>
            </a:r>
            <a:r>
              <a:rPr lang="en-US" dirty="0" smtClean="0"/>
              <a:t>: Scaled features help optimization algorithms converge faster.</a:t>
            </a:r>
          </a:p>
          <a:p>
            <a:pPr marL="171450" indent="-171450">
              <a:buFont typeface="Arial" panose="020B0604020202020204" pitchFamily="34" charset="0"/>
              <a:buChar char="•"/>
            </a:pPr>
            <a:r>
              <a:rPr lang="en-US" b="1" dirty="0" smtClean="0"/>
              <a:t>Ensures Fairness</a:t>
            </a:r>
            <a:r>
              <a:rPr lang="en-US" dirty="0" smtClean="0"/>
              <a:t>: Prevents features with larger ranges from dominating models.</a:t>
            </a:r>
          </a:p>
          <a:p>
            <a:pPr marL="171450" indent="-171450">
              <a:buFont typeface="Arial" panose="020B0604020202020204" pitchFamily="34" charset="0"/>
              <a:buChar char="•"/>
            </a:pPr>
            <a:r>
              <a:rPr lang="en-US" dirty="0" smtClean="0"/>
              <a:t>Standardization shifts the mean of each feature so that it is centered at zero and each feature has a standard deviation of 1 (unit variance).</a:t>
            </a:r>
          </a:p>
          <a:p>
            <a:pPr marL="171450" indent="-171450">
              <a:buFont typeface="Arial" panose="020B0604020202020204" pitchFamily="34" charset="0"/>
              <a:buChar char="•"/>
            </a:pPr>
            <a:r>
              <a:rPr lang="en-US" dirty="0" smtClean="0"/>
              <a:t>standardization can be more practical for many machine learning algorithms, especially for optimization algorithms such as gradient descent. The reason is that many linear models, such as the logistic regression and SVM from, initialize the weights to 0 or small random values close to 0. Using standardization, we center the feature columns at mean 0 with standard deviation 1 so that the feature columns have the same parameters as a standard normal distribution (zero mean and unit variance), which makes it easier to learn the weights. However, we shall emphasize that standardization does not change the shape of the distribution, and it does not transform non-normally distributed data into normally distributed data.</a:t>
            </a:r>
          </a:p>
          <a:p>
            <a:pPr marL="171450" indent="-171450">
              <a:buFont typeface="Arial" panose="020B0604020202020204" pitchFamily="34" charset="0"/>
              <a:buChar char="•"/>
            </a:pPr>
            <a:r>
              <a:rPr lang="en-US" dirty="0" smtClean="0"/>
              <a:t>standardization maintains useful information about outliers and makes the algorithm less sensitive to them in contrast to min-max scaling, which scales the data to a limited range of values.</a:t>
            </a:r>
          </a:p>
          <a:p>
            <a:pPr marL="171450" indent="-171450">
              <a:buFont typeface="Arial" panose="020B0604020202020204" pitchFamily="34" charset="0"/>
              <a:buChar char="•"/>
            </a:pPr>
            <a:r>
              <a:rPr lang="en-US" dirty="0" smtClean="0"/>
              <a:t>Regularization is another reason why feature scaling such as standardization is import ant. For regularization to work properly, we need to ensure that all our features are on comparable scales.</a:t>
            </a:r>
          </a:p>
          <a:p>
            <a:pPr marL="171450" indent="-171450">
              <a:buFont typeface="Arial" panose="020B0604020202020204" pitchFamily="34" charset="0"/>
              <a:buChar char="•"/>
            </a:pPr>
            <a:r>
              <a:rPr lang="en-US" dirty="0" err="1" smtClean="0"/>
              <a:t>RobustScaler</a:t>
            </a:r>
            <a:r>
              <a:rPr lang="en-US" dirty="0" smtClean="0"/>
              <a:t> is especially helpful and recommended if we are working with small datasets that contain many outliers. Similarly, if the machine learning algorithm applied to this dataset is prone to </a:t>
            </a:r>
            <a:r>
              <a:rPr lang="en-US" dirty="0" err="1" smtClean="0"/>
              <a:t>overfitting</a:t>
            </a:r>
            <a:r>
              <a:rPr lang="en-US" dirty="0" smtClean="0"/>
              <a:t>, </a:t>
            </a:r>
            <a:r>
              <a:rPr lang="en-US" dirty="0" err="1" smtClean="0"/>
              <a:t>RobustScaler</a:t>
            </a:r>
            <a:r>
              <a:rPr lang="en-US" dirty="0" smtClean="0"/>
              <a:t> can be a good choice. Operating on each feature column independently, </a:t>
            </a:r>
            <a:r>
              <a:rPr lang="en-US" dirty="0" err="1" smtClean="0"/>
              <a:t>RobustScaler</a:t>
            </a:r>
            <a:r>
              <a:rPr lang="en-US" dirty="0" smtClean="0"/>
              <a:t> removes the median value and scales the dataset according to the 1st and 3rd quartile of the dataset (that is, the 25th and 75th </a:t>
            </a:r>
            <a:r>
              <a:rPr lang="en-US" dirty="0" err="1" smtClean="0"/>
              <a:t>quantile</a:t>
            </a:r>
            <a:r>
              <a:rPr lang="en-US" dirty="0" smtClean="0"/>
              <a:t>, respectively) such that more extreme values and outliers become less pronounced. </a:t>
            </a:r>
          </a:p>
          <a:p>
            <a:pPr marL="171450" indent="-171450">
              <a:buFont typeface="Arial" panose="020B0604020202020204" pitchFamily="34" charset="0"/>
              <a:buChar char="•"/>
            </a:pPr>
            <a:r>
              <a:rPr lang="en-US" dirty="0" smtClean="0"/>
              <a:t>Decision trees and random forests are two of the very few machine learning algorithms where we don’t need to worry about feature scaling. Those algorithms are scale-invariant. </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17</a:t>
            </a:fld>
            <a:endParaRPr lang="en-US"/>
          </a:p>
        </p:txBody>
      </p:sp>
    </p:spTree>
    <p:extLst>
      <p:ext uri="{BB962C8B-B14F-4D97-AF65-F5344CB8AC3E}">
        <p14:creationId xmlns:p14="http://schemas.microsoft.com/office/powerpoint/2010/main" val="2401111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Apply</a:t>
            </a:r>
            <a:r>
              <a:rPr lang="en-US" baseline="0" dirty="0" smtClean="0"/>
              <a:t> one-hot encoding on nominal features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Convert the categorical data into binary format</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20</a:t>
            </a:fld>
            <a:endParaRPr lang="en-US"/>
          </a:p>
        </p:txBody>
      </p:sp>
    </p:spTree>
    <p:extLst>
      <p:ext uri="{BB962C8B-B14F-4D97-AF65-F5344CB8AC3E}">
        <p14:creationId xmlns:p14="http://schemas.microsoft.com/office/powerpoint/2010/main" val="98712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24</a:t>
            </a:fld>
            <a:endParaRPr lang="en-US"/>
          </a:p>
        </p:txBody>
      </p:sp>
    </p:spTree>
    <p:extLst>
      <p:ext uri="{BB962C8B-B14F-4D97-AF65-F5344CB8AC3E}">
        <p14:creationId xmlns:p14="http://schemas.microsoft.com/office/powerpoint/2010/main" val="2156720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best-fitting line is also called the regression line, and the vertical lines from the regression line to the training examples are the so-called offsets or residuals—the errors of our prediction. </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30</a:t>
            </a:fld>
            <a:endParaRPr lang="en-US"/>
          </a:p>
        </p:txBody>
      </p:sp>
    </p:spTree>
    <p:extLst>
      <p:ext uri="{BB962C8B-B14F-4D97-AF65-F5344CB8AC3E}">
        <p14:creationId xmlns:p14="http://schemas.microsoft.com/office/powerpoint/2010/main" val="2489006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we can also generalize the linear regression model to multiple explanatory variables; this process is called multiple linear regression</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33</a:t>
            </a:fld>
            <a:endParaRPr lang="en-US"/>
          </a:p>
        </p:txBody>
      </p:sp>
    </p:spTree>
    <p:extLst>
      <p:ext uri="{BB962C8B-B14F-4D97-AF65-F5344CB8AC3E}">
        <p14:creationId xmlns:p14="http://schemas.microsoft.com/office/powerpoint/2010/main" val="2360886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model that perfectly match the training data has a problem.</a:t>
            </a:r>
          </a:p>
          <a:p>
            <a:r>
              <a:rPr lang="en-US" dirty="0" smtClean="0"/>
              <a:t>It will also </a:t>
            </a:r>
            <a:r>
              <a:rPr lang="en-US" b="1" dirty="0" err="1" smtClean="0"/>
              <a:t>overfit</a:t>
            </a:r>
            <a:r>
              <a:rPr lang="en-US" dirty="0" smtClean="0"/>
              <a:t> to the data, modeling noise </a:t>
            </a:r>
          </a:p>
          <a:p>
            <a:pPr lvl="1"/>
            <a:r>
              <a:rPr lang="en-US" dirty="0" smtClean="0"/>
              <a:t>A random word that perfectly predicts </a:t>
            </a:r>
            <a:r>
              <a:rPr lang="en-US" i="1" dirty="0" smtClean="0"/>
              <a:t>y</a:t>
            </a:r>
            <a:r>
              <a:rPr lang="en-US" dirty="0" smtClean="0"/>
              <a:t> (it happens to only occur in one class) will get a very high weight. </a:t>
            </a:r>
          </a:p>
          <a:p>
            <a:pPr lvl="1"/>
            <a:r>
              <a:rPr lang="en-US" dirty="0" smtClean="0"/>
              <a:t>Failing to generalize to a test set without this word. </a:t>
            </a:r>
          </a:p>
          <a:p>
            <a:r>
              <a:rPr lang="en-US" dirty="0" smtClean="0"/>
              <a:t>A good model should be able to </a:t>
            </a:r>
            <a:r>
              <a:rPr lang="en-US" b="1" dirty="0" smtClean="0"/>
              <a:t>generalize</a:t>
            </a:r>
            <a:endParaRPr lang="en-US" dirty="0" smtClean="0"/>
          </a:p>
          <a:p>
            <a:r>
              <a:rPr lang="en-US" sz="3733" dirty="0" smtClean="0"/>
              <a:t>Models that are too powerful can </a:t>
            </a:r>
            <a:r>
              <a:rPr lang="en-US" sz="3733" b="1" dirty="0" err="1" smtClean="0"/>
              <a:t>overfit</a:t>
            </a:r>
            <a:r>
              <a:rPr lang="en-US" sz="3733" dirty="0" smtClean="0"/>
              <a:t> the data</a:t>
            </a:r>
          </a:p>
          <a:p>
            <a:pPr lvl="1"/>
            <a:r>
              <a:rPr lang="en-US" sz="3200" dirty="0" smtClean="0"/>
              <a:t>Fitting the details of the training data so exactly that the model doesn't generalize well to the test set</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38</a:t>
            </a:fld>
            <a:endParaRPr lang="en-US"/>
          </a:p>
        </p:txBody>
      </p:sp>
    </p:spTree>
    <p:extLst>
      <p:ext uri="{BB962C8B-B14F-4D97-AF65-F5344CB8AC3E}">
        <p14:creationId xmlns:p14="http://schemas.microsoft.com/office/powerpoint/2010/main" val="2670568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prevent a model from learning misleading or irrelevant patterns found in the training data, the best solution is to get more training data</a:t>
            </a:r>
          </a:p>
          <a:p>
            <a:r>
              <a:rPr lang="en-US" dirty="0" smtClean="0"/>
              <a:t>If a network can only afford to memorize a small number of patterns, the optimization process will force it to focus on the most prominent patterns, which have a better chance of generalizing well</a:t>
            </a:r>
          </a:p>
          <a:p>
            <a:r>
              <a:rPr lang="en-US" dirty="0" smtClean="0"/>
              <a:t>The processing of fighting </a:t>
            </a:r>
            <a:r>
              <a:rPr lang="en-US" dirty="0" err="1" smtClean="0"/>
              <a:t>overfitting</a:t>
            </a:r>
            <a:r>
              <a:rPr lang="en-US" dirty="0" smtClean="0"/>
              <a:t> this way is called regularization</a:t>
            </a:r>
          </a:p>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42</a:t>
            </a:fld>
            <a:endParaRPr lang="en-US"/>
          </a:p>
        </p:txBody>
      </p:sp>
    </p:spTree>
    <p:extLst>
      <p:ext uri="{BB962C8B-B14F-4D97-AF65-F5344CB8AC3E}">
        <p14:creationId xmlns:p14="http://schemas.microsoft.com/office/powerpoint/2010/main" val="184473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46</a:t>
            </a:fld>
            <a:endParaRPr lang="en-US"/>
          </a:p>
        </p:txBody>
      </p:sp>
    </p:spTree>
    <p:extLst>
      <p:ext uri="{BB962C8B-B14F-4D97-AF65-F5344CB8AC3E}">
        <p14:creationId xmlns:p14="http://schemas.microsoft.com/office/powerpoint/2010/main" val="1040806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7EAE30CB-E0B9-454B-888B-5B5A2894ACB1}" type="slidenum">
              <a:rPr lang="en-US" smtClean="0"/>
              <a:t>51</a:t>
            </a:fld>
            <a:endParaRPr lang="en-US"/>
          </a:p>
        </p:txBody>
      </p:sp>
    </p:spTree>
    <p:extLst>
      <p:ext uri="{BB962C8B-B14F-4D97-AF65-F5344CB8AC3E}">
        <p14:creationId xmlns:p14="http://schemas.microsoft.com/office/powerpoint/2010/main" val="427338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supervised learning is to learn a model from labeled training data that allows us to make predictions about unseen or future data.</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the term “supervised” refers to a set of training examples (data inputs) where the desired output signals (labels) are already known.</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Supervised learn </a:t>
            </a:r>
            <a:r>
              <a:rPr lang="en-US" dirty="0" err="1" smtClean="0"/>
              <a:t>ing</a:t>
            </a:r>
            <a:r>
              <a:rPr lang="en-US" dirty="0" smtClean="0"/>
              <a:t> is then the process of modeling the relationship between the data inputs and the labels. Thus, we can also think of supervised learning as “label learning.”</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7</a:t>
            </a:fld>
            <a:endParaRPr lang="en-US"/>
          </a:p>
        </p:txBody>
      </p:sp>
    </p:spTree>
    <p:extLst>
      <p:ext uri="{BB962C8B-B14F-4D97-AF65-F5344CB8AC3E}">
        <p14:creationId xmlns:p14="http://schemas.microsoft.com/office/powerpoint/2010/main" val="354388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646964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312090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1156654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370429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63</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006180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44265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65</a:t>
            </a:fld>
            <a:endParaRPr lang="en-US"/>
          </a:p>
        </p:txBody>
      </p:sp>
    </p:spTree>
    <p:extLst>
      <p:ext uri="{BB962C8B-B14F-4D97-AF65-F5344CB8AC3E}">
        <p14:creationId xmlns:p14="http://schemas.microsoft.com/office/powerpoint/2010/main" val="1302502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3678248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2925729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2813880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 supervised learning task with discrete class labels, such as in the previous email spam filtering example, is also called a classification task.</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Another subcategory of supervised learning is regression, where the outcome signal is a continuous value.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8</a:t>
            </a:fld>
            <a:endParaRPr lang="en-US"/>
          </a:p>
        </p:txBody>
      </p:sp>
    </p:spTree>
    <p:extLst>
      <p:ext uri="{BB962C8B-B14F-4D97-AF65-F5344CB8AC3E}">
        <p14:creationId xmlns:p14="http://schemas.microsoft.com/office/powerpoint/2010/main" val="1833080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1951937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347503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1198271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977200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73</a:t>
            </a:fld>
            <a:endParaRPr lang="en-US"/>
          </a:p>
        </p:txBody>
      </p:sp>
    </p:spTree>
    <p:extLst>
      <p:ext uri="{BB962C8B-B14F-4D97-AF65-F5344CB8AC3E}">
        <p14:creationId xmlns:p14="http://schemas.microsoft.com/office/powerpoint/2010/main" val="1254565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78</a:t>
            </a:fld>
            <a:endParaRPr lang="en-US"/>
          </a:p>
        </p:txBody>
      </p:sp>
    </p:spTree>
    <p:extLst>
      <p:ext uri="{BB962C8B-B14F-4D97-AF65-F5344CB8AC3E}">
        <p14:creationId xmlns:p14="http://schemas.microsoft.com/office/powerpoint/2010/main" val="2671695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80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2928200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81</a:t>
            </a:fld>
            <a:endParaRPr lang="en-US"/>
          </a:p>
        </p:txBody>
      </p:sp>
    </p:spTree>
    <p:extLst>
      <p:ext uri="{BB962C8B-B14F-4D97-AF65-F5344CB8AC3E}">
        <p14:creationId xmlns:p14="http://schemas.microsoft.com/office/powerpoint/2010/main" val="1618685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82</a:t>
            </a:fld>
            <a:endParaRPr lang="en-US"/>
          </a:p>
        </p:txBody>
      </p:sp>
    </p:spTree>
    <p:extLst>
      <p:ext uri="{BB962C8B-B14F-4D97-AF65-F5344CB8AC3E}">
        <p14:creationId xmlns:p14="http://schemas.microsoft.com/office/powerpoint/2010/main" val="3008382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83</a:t>
            </a:fld>
            <a:endParaRPr lang="en-US"/>
          </a:p>
        </p:txBody>
      </p:sp>
    </p:spTree>
    <p:extLst>
      <p:ext uri="{BB962C8B-B14F-4D97-AF65-F5344CB8AC3E}">
        <p14:creationId xmlns:p14="http://schemas.microsoft.com/office/powerpoint/2010/main" val="1404298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predict the categorical class labels of new instances or data points based on past observations.</a:t>
            </a:r>
          </a:p>
          <a:p>
            <a:pPr marL="171450" indent="-171450">
              <a:buFont typeface="Arial" panose="020B0604020202020204" pitchFamily="34" charset="0"/>
              <a:buChar char="•"/>
            </a:pPr>
            <a:r>
              <a:rPr lang="en-US" dirty="0" smtClean="0"/>
              <a:t>a binary classification task, where the machine learning algorithm learns a set of rules to distinguish between two possible classes: spam and non-spam emails.</a:t>
            </a:r>
          </a:p>
          <a:p>
            <a:pPr marL="171450" indent="-171450">
              <a:buFont typeface="Arial" panose="020B0604020202020204" pitchFamily="34" charset="0"/>
              <a:buChar char="•"/>
            </a:pPr>
            <a:r>
              <a:rPr lang="en-US" dirty="0" smtClean="0"/>
              <a:t>multiclass classification task is handwritten character recognition. We can collect a training dataset that consists of multiple handwritten examples of each letter in the alphabet.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9</a:t>
            </a:fld>
            <a:endParaRPr lang="en-US"/>
          </a:p>
        </p:txBody>
      </p:sp>
    </p:spTree>
    <p:extLst>
      <p:ext uri="{BB962C8B-B14F-4D97-AF65-F5344CB8AC3E}">
        <p14:creationId xmlns:p14="http://schemas.microsoft.com/office/powerpoint/2010/main" val="1285788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84</a:t>
            </a:fld>
            <a:endParaRPr lang="en-US"/>
          </a:p>
        </p:txBody>
      </p:sp>
    </p:spTree>
    <p:extLst>
      <p:ext uri="{BB962C8B-B14F-4D97-AF65-F5344CB8AC3E}">
        <p14:creationId xmlns:p14="http://schemas.microsoft.com/office/powerpoint/2010/main" val="2647881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85</a:t>
            </a:fld>
            <a:endParaRPr lang="en-US"/>
          </a:p>
        </p:txBody>
      </p:sp>
    </p:spTree>
    <p:extLst>
      <p:ext uri="{BB962C8B-B14F-4D97-AF65-F5344CB8AC3E}">
        <p14:creationId xmlns:p14="http://schemas.microsoft.com/office/powerpoint/2010/main" val="1835431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86</a:t>
            </a:fld>
            <a:endParaRPr lang="en-US"/>
          </a:p>
        </p:txBody>
      </p:sp>
    </p:spTree>
    <p:extLst>
      <p:ext uri="{BB962C8B-B14F-4D97-AF65-F5344CB8AC3E}">
        <p14:creationId xmlns:p14="http://schemas.microsoft.com/office/powerpoint/2010/main" val="814202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87</a:t>
            </a:fld>
            <a:endParaRPr lang="en-US"/>
          </a:p>
        </p:txBody>
      </p:sp>
    </p:spTree>
    <p:extLst>
      <p:ext uri="{BB962C8B-B14F-4D97-AF65-F5344CB8AC3E}">
        <p14:creationId xmlns:p14="http://schemas.microsoft.com/office/powerpoint/2010/main" val="27368518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88</a:t>
            </a:fld>
            <a:endParaRPr lang="en-US"/>
          </a:p>
        </p:txBody>
      </p:sp>
    </p:spTree>
    <p:extLst>
      <p:ext uri="{BB962C8B-B14F-4D97-AF65-F5344CB8AC3E}">
        <p14:creationId xmlns:p14="http://schemas.microsoft.com/office/powerpoint/2010/main" val="34063848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89</a:t>
            </a:fld>
            <a:endParaRPr lang="en-US"/>
          </a:p>
        </p:txBody>
      </p:sp>
    </p:spTree>
    <p:extLst>
      <p:ext uri="{BB962C8B-B14F-4D97-AF65-F5344CB8AC3E}">
        <p14:creationId xmlns:p14="http://schemas.microsoft.com/office/powerpoint/2010/main" val="10446671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90</a:t>
            </a:fld>
            <a:endParaRPr lang="en-US"/>
          </a:p>
        </p:txBody>
      </p:sp>
    </p:spTree>
    <p:extLst>
      <p:ext uri="{BB962C8B-B14F-4D97-AF65-F5344CB8AC3E}">
        <p14:creationId xmlns:p14="http://schemas.microsoft.com/office/powerpoint/2010/main" val="1963345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91</a:t>
            </a:fld>
            <a:endParaRPr lang="en-US"/>
          </a:p>
        </p:txBody>
      </p:sp>
    </p:spTree>
    <p:extLst>
      <p:ext uri="{BB962C8B-B14F-4D97-AF65-F5344CB8AC3E}">
        <p14:creationId xmlns:p14="http://schemas.microsoft.com/office/powerpoint/2010/main" val="3620531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92</a:t>
            </a:fld>
            <a:endParaRPr lang="en-US"/>
          </a:p>
        </p:txBody>
      </p:sp>
    </p:spTree>
    <p:extLst>
      <p:ext uri="{BB962C8B-B14F-4D97-AF65-F5344CB8AC3E}">
        <p14:creationId xmlns:p14="http://schemas.microsoft.com/office/powerpoint/2010/main" val="32194398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93</a:t>
            </a:fld>
            <a:endParaRPr lang="en-US"/>
          </a:p>
        </p:txBody>
      </p:sp>
    </p:spTree>
    <p:extLst>
      <p:ext uri="{BB962C8B-B14F-4D97-AF65-F5344CB8AC3E}">
        <p14:creationId xmlns:p14="http://schemas.microsoft.com/office/powerpoint/2010/main" val="331430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 second type of supervised learning is the prediction of continuous outcomes, which is also called regression analysis.</a:t>
            </a:r>
          </a:p>
          <a:p>
            <a:pPr marL="171450" indent="-171450">
              <a:buFont typeface="Arial" panose="020B0604020202020204" pitchFamily="34" charset="0"/>
              <a:buChar char="•"/>
            </a:pPr>
            <a:r>
              <a:rPr lang="en-US" dirty="0" smtClean="0"/>
              <a:t>In regression analysis, we are given a number of predictor (explanatory) variables and a continuous response variable (outcome), and we try to find a relationship between those variables that allows us to predict an outcome.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10</a:t>
            </a:fld>
            <a:endParaRPr lang="en-US"/>
          </a:p>
        </p:txBody>
      </p:sp>
    </p:spTree>
    <p:extLst>
      <p:ext uri="{BB962C8B-B14F-4D97-AF65-F5344CB8AC3E}">
        <p14:creationId xmlns:p14="http://schemas.microsoft.com/office/powerpoint/2010/main" val="12329133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94</a:t>
            </a:fld>
            <a:endParaRPr lang="en-US"/>
          </a:p>
        </p:txBody>
      </p:sp>
    </p:spTree>
    <p:extLst>
      <p:ext uri="{BB962C8B-B14F-4D97-AF65-F5344CB8AC3E}">
        <p14:creationId xmlns:p14="http://schemas.microsoft.com/office/powerpoint/2010/main" val="3246787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95</a:t>
            </a:fld>
            <a:endParaRPr lang="en-US"/>
          </a:p>
        </p:txBody>
      </p:sp>
    </p:spTree>
    <p:extLst>
      <p:ext uri="{BB962C8B-B14F-4D97-AF65-F5344CB8AC3E}">
        <p14:creationId xmlns:p14="http://schemas.microsoft.com/office/powerpoint/2010/main" val="17077691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96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2236868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97</a:t>
            </a:fld>
            <a:endParaRPr lang="en-US"/>
          </a:p>
        </p:txBody>
      </p:sp>
    </p:spTree>
    <p:extLst>
      <p:ext uri="{BB962C8B-B14F-4D97-AF65-F5344CB8AC3E}">
        <p14:creationId xmlns:p14="http://schemas.microsoft.com/office/powerpoint/2010/main" val="2658889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98</a:t>
            </a:fld>
            <a:endParaRPr lang="en-US"/>
          </a:p>
        </p:txBody>
      </p:sp>
    </p:spTree>
    <p:extLst>
      <p:ext uri="{BB962C8B-B14F-4D97-AF65-F5344CB8AC3E}">
        <p14:creationId xmlns:p14="http://schemas.microsoft.com/office/powerpoint/2010/main" val="30434135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102</a:t>
            </a:fld>
            <a:endParaRPr lang="en-US"/>
          </a:p>
        </p:txBody>
      </p:sp>
    </p:spTree>
    <p:extLst>
      <p:ext uri="{BB962C8B-B14F-4D97-AF65-F5344CB8AC3E}">
        <p14:creationId xmlns:p14="http://schemas.microsoft.com/office/powerpoint/2010/main" val="690262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105</a:t>
            </a:fld>
            <a:endParaRPr lang="en-US"/>
          </a:p>
        </p:txBody>
      </p:sp>
    </p:spTree>
    <p:extLst>
      <p:ext uri="{BB962C8B-B14F-4D97-AF65-F5344CB8AC3E}">
        <p14:creationId xmlns:p14="http://schemas.microsoft.com/office/powerpoint/2010/main" val="1767890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106</a:t>
            </a:fld>
            <a:endParaRPr lang="en-US"/>
          </a:p>
        </p:txBody>
      </p:sp>
    </p:spTree>
    <p:extLst>
      <p:ext uri="{BB962C8B-B14F-4D97-AF65-F5344CB8AC3E}">
        <p14:creationId xmlns:p14="http://schemas.microsoft.com/office/powerpoint/2010/main" val="2210001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107</a:t>
            </a:fld>
            <a:endParaRPr lang="en-US"/>
          </a:p>
        </p:txBody>
      </p:sp>
    </p:spTree>
    <p:extLst>
      <p:ext uri="{BB962C8B-B14F-4D97-AF65-F5344CB8AC3E}">
        <p14:creationId xmlns:p14="http://schemas.microsoft.com/office/powerpoint/2010/main" val="21438199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510096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unsupervised learning, however, we are dealing with unlabeled data or data of an unknown structure.</a:t>
            </a:r>
          </a:p>
          <a:p>
            <a:pPr marL="171450" indent="-171450">
              <a:buFont typeface="Arial" panose="020B0604020202020204" pitchFamily="34" charset="0"/>
              <a:buChar char="•"/>
            </a:pPr>
            <a:r>
              <a:rPr lang="en-US" dirty="0" smtClean="0"/>
              <a:t>Using unsupervised learning techniques, we are able to explore the structure of our data to extract meaningful information without the guidance of a known outcome variable or reward function.</a:t>
            </a:r>
          </a:p>
          <a:p>
            <a:pPr marL="171450" indent="-171450">
              <a:buFont typeface="Arial" panose="020B0604020202020204" pitchFamily="34" charset="0"/>
              <a:buChar char="•"/>
            </a:pPr>
            <a:r>
              <a:rPr lang="en-US" dirty="0" smtClean="0"/>
              <a:t>Clustering is an exploratory data analysis or pattern discovery technique that allows us to organize a pile of information into meaningful subgroups (clusters) without having any prior knowledge of their group memberships</a:t>
            </a:r>
          </a:p>
          <a:p>
            <a:pPr marL="171450" indent="-171450">
              <a:buFont typeface="Arial" panose="020B0604020202020204" pitchFamily="34" charset="0"/>
              <a:buChar char="•"/>
            </a:pPr>
            <a:r>
              <a:rPr lang="en-US" dirty="0" smtClean="0"/>
              <a:t>Each cluster that arises during the analysis defines a group of objects that share a certain degree of similarity but are more dissimilar to objects in other clusters, which is why clustering is also sometimes called unsupervised classification. </a:t>
            </a:r>
          </a:p>
          <a:p>
            <a:pPr marL="171450" indent="-171450">
              <a:buFont typeface="Arial" panose="020B0604020202020204" pitchFamily="34" charset="0"/>
              <a:buChar char="•"/>
            </a:pPr>
            <a:r>
              <a:rPr lang="en-US" dirty="0" smtClean="0"/>
              <a:t>Clustering is a great technique for structuring information and deriving meaningful relationships from data.</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11</a:t>
            </a:fld>
            <a:endParaRPr lang="en-US"/>
          </a:p>
        </p:txBody>
      </p:sp>
    </p:spTree>
    <p:extLst>
      <p:ext uri="{BB962C8B-B14F-4D97-AF65-F5344CB8AC3E}">
        <p14:creationId xmlns:p14="http://schemas.microsoft.com/office/powerpoint/2010/main" val="1424211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Another subfield of unsupervised learning is dimensionality reduction</a:t>
            </a: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12</a:t>
            </a:fld>
            <a:endParaRPr lang="en-US"/>
          </a:p>
        </p:txBody>
      </p:sp>
    </p:spTree>
    <p:extLst>
      <p:ext uri="{BB962C8B-B14F-4D97-AF65-F5344CB8AC3E}">
        <p14:creationId xmlns:p14="http://schemas.microsoft.com/office/powerpoint/2010/main" val="1422493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reinforcement learning, the goal is to develop a system (agent) that improves its performance based on interactions with the environment.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13</a:t>
            </a:fld>
            <a:endParaRPr lang="en-US"/>
          </a:p>
        </p:txBody>
      </p:sp>
    </p:spTree>
    <p:extLst>
      <p:ext uri="{BB962C8B-B14F-4D97-AF65-F5344CB8AC3E}">
        <p14:creationId xmlns:p14="http://schemas.microsoft.com/office/powerpoint/2010/main" val="742058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Samples</a:t>
            </a:r>
            <a:r>
              <a:rPr lang="en-US" baseline="0" dirty="0" smtClean="0"/>
              <a:t> </a:t>
            </a:r>
          </a:p>
          <a:p>
            <a:pPr marL="171450" indent="-171450">
              <a:buFont typeface="Arial" panose="020B0604020202020204" pitchFamily="34" charset="0"/>
              <a:buChar char="•"/>
            </a:pPr>
            <a:r>
              <a:rPr lang="en-US" baseline="0" dirty="0" smtClean="0"/>
              <a:t>Features </a:t>
            </a:r>
          </a:p>
          <a:p>
            <a:pPr marL="171450" indent="-171450">
              <a:buFont typeface="Arial" panose="020B0604020202020204" pitchFamily="34" charset="0"/>
              <a:buChar char="•"/>
            </a:pPr>
            <a:r>
              <a:rPr lang="en-US" baseline="0" dirty="0" smtClean="0"/>
              <a:t>Class labels</a:t>
            </a:r>
          </a:p>
          <a:p>
            <a:pPr marL="171450" indent="-171450">
              <a:buFont typeface="Arial" panose="020B0604020202020204" pitchFamily="34" charset="0"/>
              <a:buChar char="•"/>
            </a:pPr>
            <a:r>
              <a:rPr lang="en-US" baseline="0" dirty="0" smtClean="0"/>
              <a:t>Training Data</a:t>
            </a:r>
          </a:p>
          <a:p>
            <a:pPr marL="171450" indent="-171450">
              <a:buFont typeface="Arial" panose="020B0604020202020204" pitchFamily="34" charset="0"/>
              <a:buChar char="•"/>
            </a:pPr>
            <a:r>
              <a:rPr lang="en-US" baseline="0" dirty="0" smtClean="0"/>
              <a:t>Test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7EAE30CB-E0B9-454B-888B-5B5A2894ACB1}" type="slidenum">
              <a:rPr lang="en-US" smtClean="0"/>
              <a:t>14</a:t>
            </a:fld>
            <a:endParaRPr lang="en-US"/>
          </a:p>
        </p:txBody>
      </p:sp>
    </p:spTree>
    <p:extLst>
      <p:ext uri="{BB962C8B-B14F-4D97-AF65-F5344CB8AC3E}">
        <p14:creationId xmlns:p14="http://schemas.microsoft.com/office/powerpoint/2010/main" val="118024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065D04-DC16-43CC-A3A8-E79D57731F8F}"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4827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ACB9F9-205A-4804-BC04-EBC87614C1E2}"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05952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8ACECE-FE75-499B-9A80-68FF7B70DE7E}"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79956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0AA932-3109-49A3-843F-60BC4060AB5E}"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11072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06FD5-3578-4E62-A362-63EC28ABFA00}" type="datetime1">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02401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1A0426-1688-4AF2-B96C-14ED6B483E83}" type="datetime1">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773843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E8B37C-EC07-4561-888F-F48E28733B7F}" type="datetime1">
              <a:rPr lang="en-US" smtClean="0"/>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81496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9A233F-7051-44D8-A45A-8A7F12CDC723}" type="datetime1">
              <a:rPr lang="en-US" smtClean="0"/>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953140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E04D3E-5AA3-48FF-A60D-43AE98020AEA}" type="datetime1">
              <a:rPr lang="en-US" smtClean="0"/>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2749633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09CD6A-4AEE-4C79-AC38-F27218B5F60B}" type="datetime1">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188565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544A0-28AE-459D-9E1C-C90720B40A08}" type="datetime1">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C0B2A6-010F-471F-851B-4A65FEBB73C7}" type="slidenum">
              <a:rPr lang="en-US" smtClean="0"/>
              <a:t>‹#›</a:t>
            </a:fld>
            <a:endParaRPr lang="en-US"/>
          </a:p>
        </p:txBody>
      </p:sp>
    </p:spTree>
    <p:extLst>
      <p:ext uri="{BB962C8B-B14F-4D97-AF65-F5344CB8AC3E}">
        <p14:creationId xmlns:p14="http://schemas.microsoft.com/office/powerpoint/2010/main" val="3132698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E60844-E1E1-45FD-910D-7A1B5A8CE19F}" type="datetime1">
              <a:rPr lang="en-US" smtClean="0"/>
              <a:t>12/13/2024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C0B2A6-010F-471F-851B-4A65FEBB73C7}" type="slidenum">
              <a:rPr lang="en-US" smtClean="0"/>
              <a:t>‹#›</a:t>
            </a:fld>
            <a:endParaRPr lang="en-US"/>
          </a:p>
        </p:txBody>
      </p:sp>
    </p:spTree>
    <p:extLst>
      <p:ext uri="{BB962C8B-B14F-4D97-AF65-F5344CB8AC3E}">
        <p14:creationId xmlns:p14="http://schemas.microsoft.com/office/powerpoint/2010/main" val="21663893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9.emf"/></Relationships>
</file>

<file path=ppt/slides/_rels/slide10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0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emf"/></Relationships>
</file>

<file path=ppt/slides/_rels/slide10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emf"/></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1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11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5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1.emf"/></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6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7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4.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7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emf"/></Relationships>
</file>

<file path=ppt/slides/_rels/slide9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9.emf"/></Relationships>
</file>

<file path=ppt/slides/_rels/slide9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2" name="Title 1"/>
          <p:cNvSpPr>
            <a:spLocks noGrp="1"/>
          </p:cNvSpPr>
          <p:nvPr>
            <p:ph type="ctrTitle"/>
          </p:nvPr>
        </p:nvSpPr>
        <p:spPr>
          <a:xfrm>
            <a:off x="0" y="188640"/>
            <a:ext cx="12192000" cy="1800200"/>
          </a:xfrm>
        </p:spPr>
        <p:txBody>
          <a:bodyPr>
            <a:noAutofit/>
          </a:bodyPr>
          <a:lstStyle/>
          <a:p>
            <a:r>
              <a:rPr lang="en-US" sz="3600" b="1" dirty="0" smtClean="0">
                <a:latin typeface="Times New Roman" panose="02020603050405020304" pitchFamily="18" charset="0"/>
                <a:cs typeface="Times New Roman" panose="02020603050405020304" pitchFamily="18" charset="0"/>
              </a:rPr>
              <a:t>AI/ML </a:t>
            </a:r>
            <a:r>
              <a:rPr lang="en-US" sz="3600" b="1" dirty="0">
                <a:latin typeface="Times New Roman" panose="02020603050405020304" pitchFamily="18" charset="0"/>
                <a:cs typeface="Times New Roman" panose="02020603050405020304" pitchFamily="18" charset="0"/>
              </a:rPr>
              <a:t>Professional Training Program: </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INNOQUEST Cohort-1</a:t>
            </a:r>
            <a:endParaRPr lang="en-CA"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919536" y="2132856"/>
            <a:ext cx="8640960" cy="3600400"/>
          </a:xfrm>
        </p:spPr>
        <p:txBody>
          <a:bodyPr>
            <a:normAutofit fontScale="70000" lnSpcReduction="20000"/>
          </a:bodyPr>
          <a:lstStyle/>
          <a:p>
            <a:endParaRPr lang="en-US" sz="4300" b="1" dirty="0" smtClean="0">
              <a:solidFill>
                <a:schemeClr val="tx1"/>
              </a:solidFill>
              <a:latin typeface="Times New Roman" panose="02020603050405020304" pitchFamily="18" charset="0"/>
              <a:cs typeface="Times New Roman" panose="02020603050405020304" pitchFamily="18" charset="0"/>
            </a:endParaRPr>
          </a:p>
          <a:p>
            <a:r>
              <a:rPr lang="en-US" sz="4300" b="1" dirty="0" smtClean="0">
                <a:solidFill>
                  <a:schemeClr val="tx1"/>
                </a:solidFill>
                <a:latin typeface="Times New Roman" panose="02020603050405020304" pitchFamily="18" charset="0"/>
                <a:cs typeface="Times New Roman" panose="02020603050405020304" pitchFamily="18" charset="0"/>
              </a:rPr>
              <a:t>Instructor</a:t>
            </a:r>
          </a:p>
          <a:p>
            <a:endParaRPr lang="en-US" sz="4300" b="1" dirty="0">
              <a:solidFill>
                <a:schemeClr val="tx1"/>
              </a:solidFill>
              <a:latin typeface="Times New Roman" panose="02020603050405020304" pitchFamily="18" charset="0"/>
              <a:cs typeface="Times New Roman" panose="02020603050405020304" pitchFamily="18" charset="0"/>
            </a:endParaRPr>
          </a:p>
          <a:p>
            <a:r>
              <a:rPr lang="en-CA" sz="4300" b="1" dirty="0" smtClean="0">
                <a:solidFill>
                  <a:schemeClr val="accent1">
                    <a:lumMod val="50000"/>
                  </a:schemeClr>
                </a:solidFill>
                <a:latin typeface="Times New Roman" panose="02020603050405020304" pitchFamily="18" charset="0"/>
                <a:cs typeface="Times New Roman" panose="02020603050405020304" pitchFamily="18" charset="0"/>
              </a:rPr>
              <a:t>Prof. Dr</a:t>
            </a:r>
            <a:r>
              <a:rPr lang="en-CA" sz="4300" b="1" dirty="0">
                <a:solidFill>
                  <a:schemeClr val="accent1">
                    <a:lumMod val="50000"/>
                  </a:schemeClr>
                </a:solidFill>
                <a:latin typeface="Times New Roman" panose="02020603050405020304" pitchFamily="18" charset="0"/>
                <a:cs typeface="Times New Roman" panose="02020603050405020304" pitchFamily="18" charset="0"/>
              </a:rPr>
              <a:t>. Ahmad Raza Shahid</a:t>
            </a:r>
          </a:p>
          <a:p>
            <a:endParaRPr lang="en-CA" sz="3000" dirty="0" smtClean="0">
              <a:solidFill>
                <a:schemeClr val="tx1"/>
              </a:solidFill>
              <a:latin typeface="Times New Roman" panose="02020603050405020304" pitchFamily="18" charset="0"/>
              <a:cs typeface="Times New Roman" panose="02020603050405020304" pitchFamily="18" charset="0"/>
            </a:endParaRPr>
          </a:p>
          <a:p>
            <a:r>
              <a:rPr lang="en-CA" sz="3000" dirty="0" smtClean="0">
                <a:solidFill>
                  <a:schemeClr val="tx1"/>
                </a:solidFill>
                <a:latin typeface="Times New Roman" panose="02020603050405020304" pitchFamily="18" charset="0"/>
                <a:cs typeface="Times New Roman" panose="02020603050405020304" pitchFamily="18" charset="0"/>
              </a:rPr>
              <a:t>Department </a:t>
            </a:r>
            <a:r>
              <a:rPr lang="en-CA" sz="3000" dirty="0">
                <a:solidFill>
                  <a:schemeClr val="tx1"/>
                </a:solidFill>
                <a:latin typeface="Times New Roman" panose="02020603050405020304" pitchFamily="18" charset="0"/>
                <a:cs typeface="Times New Roman" panose="02020603050405020304" pitchFamily="18" charset="0"/>
              </a:rPr>
              <a:t>of Computer Science</a:t>
            </a:r>
            <a:endParaRPr lang="en-CA" sz="4300" b="1" u="sng" dirty="0">
              <a:solidFill>
                <a:schemeClr val="accent4"/>
              </a:solidFill>
              <a:latin typeface="Times New Roman" panose="02020603050405020304" pitchFamily="18" charset="0"/>
              <a:cs typeface="Times New Roman" panose="02020603050405020304" pitchFamily="18" charset="0"/>
            </a:endParaRPr>
          </a:p>
          <a:p>
            <a:r>
              <a:rPr lang="en-US" sz="3900" b="1" dirty="0">
                <a:solidFill>
                  <a:schemeClr val="tx1"/>
                </a:solidFill>
                <a:latin typeface="Times New Roman" panose="02020603050405020304" pitchFamily="18" charset="0"/>
                <a:cs typeface="Times New Roman" panose="02020603050405020304" pitchFamily="18" charset="0"/>
              </a:rPr>
              <a:t>FAST National University of Computer and Emerging Sciences</a:t>
            </a:r>
            <a:endParaRPr lang="en-CA" sz="3900" b="1" dirty="0">
              <a:solidFill>
                <a:schemeClr val="tx1"/>
              </a:solidFill>
              <a:latin typeface="Times New Roman" panose="02020603050405020304" pitchFamily="18" charset="0"/>
              <a:cs typeface="Times New Roman" panose="02020603050405020304" pitchFamily="18" charset="0"/>
            </a:endParaRPr>
          </a:p>
          <a:p>
            <a:r>
              <a:rPr lang="en-US" sz="4000" b="1" dirty="0">
                <a:solidFill>
                  <a:schemeClr val="tx1"/>
                </a:solidFill>
                <a:latin typeface="Times New Roman" panose="02020603050405020304" pitchFamily="18" charset="0"/>
                <a:cs typeface="Times New Roman" panose="02020603050405020304" pitchFamily="18" charset="0"/>
              </a:rPr>
              <a:t> </a:t>
            </a:r>
          </a:p>
        </p:txBody>
      </p:sp>
      <p:sp>
        <p:nvSpPr>
          <p:cNvPr id="7" name="Slide Number Placeholder 3"/>
          <p:cNvSpPr txBox="1">
            <a:spLocks/>
          </p:cNvSpPr>
          <p:nvPr/>
        </p:nvSpPr>
        <p:spPr>
          <a:xfrm>
            <a:off x="47328" y="44624"/>
            <a:ext cx="405254" cy="50955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1</a:t>
            </a:r>
          </a:p>
        </p:txBody>
      </p:sp>
    </p:spTree>
    <p:extLst>
      <p:ext uri="{BB962C8B-B14F-4D97-AF65-F5344CB8AC3E}">
        <p14:creationId xmlns:p14="http://schemas.microsoft.com/office/powerpoint/2010/main" val="974443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nalyze </a:t>
            </a:r>
            <a:r>
              <a:rPr lang="en-US" dirty="0">
                <a:latin typeface="Times New Roman" panose="02020603050405020304" pitchFamily="18" charset="0"/>
                <a:cs typeface="Times New Roman" panose="02020603050405020304" pitchFamily="18" charset="0"/>
              </a:rPr>
              <a:t>the relationship between dependent (target) and independent (input) variables. </a:t>
            </a:r>
          </a:p>
          <a:p>
            <a:pPr marL="0" indent="0" algn="just">
              <a:buNone/>
            </a:pP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predicts continuous, numerical values as outputs based on the input features.</a:t>
            </a: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10</a:t>
            </a:fld>
            <a:endParaRPr lang="en-US"/>
          </a:p>
        </p:txBody>
      </p:sp>
    </p:spTree>
    <p:extLst>
      <p:ext uri="{BB962C8B-B14F-4D97-AF65-F5344CB8AC3E}">
        <p14:creationId xmlns:p14="http://schemas.microsoft.com/office/powerpoint/2010/main" val="157542417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sp>
        <p:nvSpPr>
          <p:cNvPr id="3" name="Content Placeholder 2">
            <a:extLst>
              <a:ext uri="{FF2B5EF4-FFF2-40B4-BE49-F238E27FC236}">
                <a16:creationId xmlns:a16="http://schemas.microsoft.com/office/drawing/2014/main" xmlns="" id="{0DCBFD42-F94D-4E47-AABB-54BBCFA4634F}"/>
              </a:ext>
            </a:extLst>
          </p:cNvPr>
          <p:cNvSpPr>
            <a:spLocks noGrp="1"/>
          </p:cNvSpPr>
          <p:nvPr>
            <p:ph idx="1"/>
          </p:nvPr>
        </p:nvSpPr>
        <p:spPr>
          <a:xfrm>
            <a:off x="1066798" y="1143000"/>
            <a:ext cx="10058401" cy="4572000"/>
          </a:xfrm>
        </p:spPr>
        <p:txBody>
          <a:bodyPr/>
          <a:lstStyle/>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step for update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is:</a:t>
            </a:r>
          </a:p>
          <a:p>
            <a:endParaRPr lang="en-US" dirty="0">
              <a:latin typeface="Calibri" panose="020F0502020204030204" pitchFamily="34" charset="0"/>
              <a:cs typeface="Calibri" panose="020F0502020204030204" pitchFamily="34" charset="0"/>
            </a:endParaRPr>
          </a:p>
          <a:p>
            <a:endParaRPr lang="en-US" sz="1867" dirty="0">
              <a:latin typeface="Calibri" panose="020F0502020204030204" pitchFamily="34" charset="0"/>
              <a:cs typeface="Calibri" panose="020F0502020204030204" pitchFamily="34" charset="0"/>
            </a:endParaRPr>
          </a:p>
          <a:p>
            <a:r>
              <a:rPr lang="en-US" dirty="0" smtClean="0">
                <a:latin typeface="Calibri" panose="020F0502020204030204" pitchFamily="34" charset="0"/>
                <a:cs typeface="Calibri" panose="020F0502020204030204" pitchFamily="34" charset="0"/>
              </a:rPr>
              <a:t>where</a:t>
            </a:r>
            <a:endParaRPr lang="en-US" sz="1333" dirty="0">
              <a:latin typeface="Calibri" panose="020F0502020204030204" pitchFamily="34" charset="0"/>
              <a:cs typeface="Calibri" panose="020F0502020204030204" pitchFamily="34" charset="0"/>
            </a:endParaRPr>
          </a:p>
          <a:p>
            <a:endParaRPr lang="en-US" sz="533" dirty="0">
              <a:latin typeface="Calibri" panose="020F0502020204030204" pitchFamily="34" charset="0"/>
              <a:cs typeface="Calibri" panose="020F0502020204030204" pitchFamily="34" charset="0"/>
            </a:endParaRPr>
          </a:p>
          <a:p>
            <a:r>
              <a:rPr lang="en-US" dirty="0">
                <a:latin typeface="Times New Roman" panose="02020603050405020304" pitchFamily="18" charset="0"/>
                <a:cs typeface="Times New Roman" panose="02020603050405020304" pitchFamily="18" charset="0"/>
              </a:rPr>
              <a:t>Gradient vector has 3 dimensions:</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2"/>
          <a:stretch>
            <a:fillRect/>
          </a:stretch>
        </p:blipFill>
        <p:spPr>
          <a:xfrm>
            <a:off x="463550" y="4724336"/>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8385228" y="685800"/>
            <a:ext cx="4026743" cy="1364348"/>
          </a:xfrm>
          <a:prstGeom prst="rect">
            <a:avLst/>
          </a:prstGeom>
          <a:noFill/>
        </p:spPr>
        <p:txBody>
          <a:bodyPr wrap="none" rtlCol="0">
            <a:spAutoFit/>
          </a:bodyPr>
          <a:lstStyle/>
          <a:p>
            <a:pPr marL="990575" lvl="4" indent="-65616"/>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a:t>
            </a:r>
            <a:r>
              <a:rPr lang="el-GR" sz="2800" dirty="0">
                <a:latin typeface="Times New Roman" panose="02020603050405020304" pitchFamily="18" charset="0"/>
                <a:cs typeface="Times New Roman" panose="02020603050405020304" pitchFamily="18" charset="0"/>
              </a:rPr>
              <a:t> </a:t>
            </a:r>
          </a:p>
          <a:p>
            <a:endParaRPr lang="en-US" sz="2400" dirty="0"/>
          </a:p>
        </p:txBody>
      </p:sp>
      <p:pic>
        <p:nvPicPr>
          <p:cNvPr id="9" name="Picture 8">
            <a:extLst>
              <a:ext uri="{FF2B5EF4-FFF2-40B4-BE49-F238E27FC236}">
                <a16:creationId xmlns:a16="http://schemas.microsoft.com/office/drawing/2014/main" xmlns="" id="{A8323F93-4A96-254E-94F9-D549FD4FBC02}"/>
              </a:ext>
            </a:extLst>
          </p:cNvPr>
          <p:cNvPicPr>
            <a:picLocks noChangeAspect="1"/>
          </p:cNvPicPr>
          <p:nvPr/>
        </p:nvPicPr>
        <p:blipFill>
          <a:blip r:embed="rId3"/>
          <a:stretch>
            <a:fillRect/>
          </a:stretch>
        </p:blipFill>
        <p:spPr>
          <a:xfrm>
            <a:off x="5408354" y="2859335"/>
            <a:ext cx="4752999" cy="950600"/>
          </a:xfrm>
          <a:prstGeom prst="rect">
            <a:avLst/>
          </a:prstGeom>
        </p:spPr>
      </p:pic>
      <p:sp>
        <p:nvSpPr>
          <p:cNvPr id="10" name="Rectangle 9">
            <a:extLst>
              <a:ext uri="{FF2B5EF4-FFF2-40B4-BE49-F238E27FC236}">
                <a16:creationId xmlns:a16="http://schemas.microsoft.com/office/drawing/2014/main" xmlns="" id="{D565DE5E-3EA5-D140-9AE7-ACD4B780583A}"/>
              </a:ext>
            </a:extLst>
          </p:cNvPr>
          <p:cNvSpPr/>
          <p:nvPr/>
        </p:nvSpPr>
        <p:spPr>
          <a:xfrm>
            <a:off x="6168842" y="4724335"/>
            <a:ext cx="5559605"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100</a:t>
            </a:fld>
            <a:endParaRPr lang="en-US"/>
          </a:p>
        </p:txBody>
      </p:sp>
      <p:pic>
        <p:nvPicPr>
          <p:cNvPr id="12" name="Picture 11"/>
          <p:cNvPicPr>
            <a:picLocks noChangeAspect="1"/>
          </p:cNvPicPr>
          <p:nvPr/>
        </p:nvPicPr>
        <p:blipFill>
          <a:blip r:embed="rId4"/>
          <a:stretch>
            <a:fillRect/>
          </a:stretch>
        </p:blipFill>
        <p:spPr>
          <a:xfrm>
            <a:off x="4623029" y="2102190"/>
            <a:ext cx="4928417" cy="502899"/>
          </a:xfrm>
          <a:prstGeom prst="rect">
            <a:avLst/>
          </a:prstGeom>
        </p:spPr>
      </p:pic>
    </p:spTree>
    <p:extLst>
      <p:ext uri="{BB962C8B-B14F-4D97-AF65-F5344CB8AC3E}">
        <p14:creationId xmlns:p14="http://schemas.microsoft.com/office/powerpoint/2010/main" val="196783555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p:txBody>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sp>
        <p:nvSpPr>
          <p:cNvPr id="3" name="Content Placeholder 2">
            <a:extLst>
              <a:ext uri="{FF2B5EF4-FFF2-40B4-BE49-F238E27FC236}">
                <a16:creationId xmlns:a16="http://schemas.microsoft.com/office/drawing/2014/main" xmlns="" id="{0DCBFD42-F94D-4E47-AABB-54BBCFA4634F}"/>
              </a:ext>
            </a:extLst>
          </p:cNvPr>
          <p:cNvSpPr>
            <a:spLocks noGrp="1"/>
          </p:cNvSpPr>
          <p:nvPr>
            <p:ph idx="1"/>
          </p:nvPr>
        </p:nvSpPr>
        <p:spPr>
          <a:xfrm>
            <a:off x="1066798" y="1143000"/>
            <a:ext cx="10058401" cy="4572000"/>
          </a:xfrm>
        </p:spPr>
        <p:txBody>
          <a:bodyPr/>
          <a:lstStyle/>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step for update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is:</a:t>
            </a:r>
          </a:p>
          <a:p>
            <a:endParaRPr lang="en-US" dirty="0">
              <a:latin typeface="Calibri" panose="020F0502020204030204" pitchFamily="34" charset="0"/>
              <a:cs typeface="Calibri" panose="020F0502020204030204" pitchFamily="34" charset="0"/>
            </a:endParaRPr>
          </a:p>
          <a:p>
            <a:endParaRPr lang="en-US" sz="1867"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a:latin typeface="Times New Roman" panose="02020603050405020304" pitchFamily="18" charset="0"/>
                <a:cs typeface="Times New Roman" panose="02020603050405020304" pitchFamily="18" charset="0"/>
              </a:rPr>
              <a:t>where</a:t>
            </a:r>
            <a:endParaRPr lang="en-US" sz="1333" dirty="0">
              <a:latin typeface="Times New Roman" panose="02020603050405020304" pitchFamily="18" charset="0"/>
              <a:cs typeface="Times New Roman" panose="02020603050405020304" pitchFamily="18" charset="0"/>
            </a:endParaRPr>
          </a:p>
          <a:p>
            <a:endParaRPr lang="en-US" sz="533" dirty="0">
              <a:latin typeface="Calibri" panose="020F0502020204030204" pitchFamily="34" charset="0"/>
              <a:cs typeface="Calibri" panose="020F0502020204030204" pitchFamily="34" charset="0"/>
            </a:endParaRPr>
          </a:p>
          <a:p>
            <a:r>
              <a:rPr lang="en-US" dirty="0">
                <a:latin typeface="Times New Roman" panose="02020603050405020304" pitchFamily="18" charset="0"/>
                <a:cs typeface="Times New Roman" panose="02020603050405020304" pitchFamily="18" charset="0"/>
              </a:rPr>
              <a:t>Gradient vector has 3 dimensions:</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2"/>
          <a:stretch>
            <a:fillRect/>
          </a:stretch>
        </p:blipFill>
        <p:spPr>
          <a:xfrm>
            <a:off x="463550" y="4724336"/>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8385228" y="685800"/>
            <a:ext cx="4026743" cy="1364348"/>
          </a:xfrm>
          <a:prstGeom prst="rect">
            <a:avLst/>
          </a:prstGeom>
          <a:noFill/>
        </p:spPr>
        <p:txBody>
          <a:bodyPr wrap="none" rtlCol="0">
            <a:spAutoFit/>
          </a:bodyPr>
          <a:lstStyle/>
          <a:p>
            <a:pPr marL="990575" lvl="4" indent="-65616"/>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a:t>
            </a:r>
            <a:r>
              <a:rPr lang="el-GR" sz="2800" dirty="0">
                <a:latin typeface="Times New Roman" panose="02020603050405020304" pitchFamily="18" charset="0"/>
                <a:cs typeface="Times New Roman" panose="02020603050405020304" pitchFamily="18" charset="0"/>
              </a:rPr>
              <a:t> </a:t>
            </a:r>
          </a:p>
          <a:p>
            <a:endParaRPr lang="en-US" sz="2400" dirty="0"/>
          </a:p>
        </p:txBody>
      </p:sp>
      <p:pic>
        <p:nvPicPr>
          <p:cNvPr id="9" name="Picture 8">
            <a:extLst>
              <a:ext uri="{FF2B5EF4-FFF2-40B4-BE49-F238E27FC236}">
                <a16:creationId xmlns:a16="http://schemas.microsoft.com/office/drawing/2014/main" xmlns="" id="{A8323F93-4A96-254E-94F9-D549FD4FBC02}"/>
              </a:ext>
            </a:extLst>
          </p:cNvPr>
          <p:cNvPicPr>
            <a:picLocks noChangeAspect="1"/>
          </p:cNvPicPr>
          <p:nvPr/>
        </p:nvPicPr>
        <p:blipFill>
          <a:blip r:embed="rId3"/>
          <a:stretch>
            <a:fillRect/>
          </a:stretch>
        </p:blipFill>
        <p:spPr>
          <a:xfrm>
            <a:off x="5408354" y="2859335"/>
            <a:ext cx="4752999" cy="950600"/>
          </a:xfrm>
          <a:prstGeom prst="rect">
            <a:avLst/>
          </a:prstGeom>
        </p:spPr>
      </p:pic>
      <p:sp>
        <p:nvSpPr>
          <p:cNvPr id="10" name="Rectangle 9">
            <a:extLst>
              <a:ext uri="{FF2B5EF4-FFF2-40B4-BE49-F238E27FC236}">
                <a16:creationId xmlns:a16="http://schemas.microsoft.com/office/drawing/2014/main" xmlns="" id="{52F6F2D7-2C04-B547-B7C9-79BD65A9EC7C}"/>
              </a:ext>
            </a:extLst>
          </p:cNvPr>
          <p:cNvSpPr/>
          <p:nvPr/>
        </p:nvSpPr>
        <p:spPr>
          <a:xfrm>
            <a:off x="8635999" y="4724335"/>
            <a:ext cx="3092447"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101</a:t>
            </a:fld>
            <a:endParaRPr lang="en-US"/>
          </a:p>
        </p:txBody>
      </p:sp>
      <p:pic>
        <p:nvPicPr>
          <p:cNvPr id="12" name="Picture 11"/>
          <p:cNvPicPr>
            <a:picLocks noChangeAspect="1"/>
          </p:cNvPicPr>
          <p:nvPr/>
        </p:nvPicPr>
        <p:blipFill>
          <a:blip r:embed="rId4"/>
          <a:stretch>
            <a:fillRect/>
          </a:stretch>
        </p:blipFill>
        <p:spPr>
          <a:xfrm>
            <a:off x="4623029" y="2102190"/>
            <a:ext cx="4928417" cy="502899"/>
          </a:xfrm>
          <a:prstGeom prst="rect">
            <a:avLst/>
          </a:prstGeom>
        </p:spPr>
      </p:pic>
    </p:spTree>
    <p:extLst>
      <p:ext uri="{BB962C8B-B14F-4D97-AF65-F5344CB8AC3E}">
        <p14:creationId xmlns:p14="http://schemas.microsoft.com/office/powerpoint/2010/main" val="238456141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p:txBody>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sp>
        <p:nvSpPr>
          <p:cNvPr id="3" name="Content Placeholder 2">
            <a:extLst>
              <a:ext uri="{FF2B5EF4-FFF2-40B4-BE49-F238E27FC236}">
                <a16:creationId xmlns:a16="http://schemas.microsoft.com/office/drawing/2014/main" xmlns="" id="{0DCBFD42-F94D-4E47-AABB-54BBCFA4634F}"/>
              </a:ext>
            </a:extLst>
          </p:cNvPr>
          <p:cNvSpPr>
            <a:spLocks noGrp="1"/>
          </p:cNvSpPr>
          <p:nvPr>
            <p:ph idx="1"/>
          </p:nvPr>
        </p:nvSpPr>
        <p:spPr>
          <a:xfrm>
            <a:off x="1066798" y="1143000"/>
            <a:ext cx="10058401" cy="4572000"/>
          </a:xfrm>
        </p:spPr>
        <p:txBody>
          <a:bodyPr/>
          <a:lstStyle/>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step for update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is:</a:t>
            </a:r>
          </a:p>
          <a:p>
            <a:endParaRPr lang="en-US" dirty="0">
              <a:latin typeface="Calibri" panose="020F0502020204030204" pitchFamily="34" charset="0"/>
              <a:cs typeface="Calibri" panose="020F0502020204030204" pitchFamily="34" charset="0"/>
            </a:endParaRPr>
          </a:p>
          <a:p>
            <a:endParaRPr lang="en-US" sz="1867"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a:latin typeface="Times New Roman" panose="02020603050405020304" pitchFamily="18" charset="0"/>
                <a:cs typeface="Times New Roman" panose="02020603050405020304" pitchFamily="18" charset="0"/>
              </a:rPr>
              <a:t>where</a:t>
            </a:r>
            <a:endParaRPr lang="en-US" sz="1333" dirty="0">
              <a:latin typeface="Times New Roman" panose="02020603050405020304" pitchFamily="18" charset="0"/>
              <a:cs typeface="Times New Roman" panose="02020603050405020304" pitchFamily="18" charset="0"/>
            </a:endParaRPr>
          </a:p>
          <a:p>
            <a:endParaRPr lang="en-US" sz="533" dirty="0">
              <a:latin typeface="Calibri" panose="020F0502020204030204" pitchFamily="34" charset="0"/>
              <a:cs typeface="Calibri" panose="020F0502020204030204" pitchFamily="34" charset="0"/>
            </a:endParaRPr>
          </a:p>
          <a:p>
            <a:r>
              <a:rPr lang="en-US" dirty="0">
                <a:latin typeface="Times New Roman" panose="02020603050405020304" pitchFamily="18" charset="0"/>
                <a:cs typeface="Times New Roman" panose="02020603050405020304" pitchFamily="18" charset="0"/>
              </a:rPr>
              <a:t>Gradient vector has 3 dimensions:</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3"/>
          <a:stretch>
            <a:fillRect/>
          </a:stretch>
        </p:blipFill>
        <p:spPr>
          <a:xfrm>
            <a:off x="463550" y="4724336"/>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8385228" y="685800"/>
            <a:ext cx="4026743" cy="1364348"/>
          </a:xfrm>
          <a:prstGeom prst="rect">
            <a:avLst/>
          </a:prstGeom>
          <a:noFill/>
        </p:spPr>
        <p:txBody>
          <a:bodyPr wrap="none" rtlCol="0">
            <a:spAutoFit/>
          </a:bodyPr>
          <a:lstStyle/>
          <a:p>
            <a:pPr marL="990575" lvl="4" indent="-65616"/>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a:t>
            </a:r>
            <a:r>
              <a:rPr lang="el-GR" sz="2800" dirty="0">
                <a:latin typeface="Times New Roman" panose="02020603050405020304" pitchFamily="18" charset="0"/>
                <a:cs typeface="Times New Roman" panose="02020603050405020304" pitchFamily="18" charset="0"/>
              </a:rPr>
              <a:t> </a:t>
            </a:r>
          </a:p>
          <a:p>
            <a:endParaRPr lang="en-US" sz="2400" dirty="0"/>
          </a:p>
        </p:txBody>
      </p:sp>
      <p:pic>
        <p:nvPicPr>
          <p:cNvPr id="9" name="Picture 8">
            <a:extLst>
              <a:ext uri="{FF2B5EF4-FFF2-40B4-BE49-F238E27FC236}">
                <a16:creationId xmlns:a16="http://schemas.microsoft.com/office/drawing/2014/main" xmlns="" id="{A8323F93-4A96-254E-94F9-D549FD4FBC02}"/>
              </a:ext>
            </a:extLst>
          </p:cNvPr>
          <p:cNvPicPr>
            <a:picLocks noChangeAspect="1"/>
          </p:cNvPicPr>
          <p:nvPr/>
        </p:nvPicPr>
        <p:blipFill>
          <a:blip r:embed="rId4"/>
          <a:stretch>
            <a:fillRect/>
          </a:stretch>
        </p:blipFill>
        <p:spPr>
          <a:xfrm>
            <a:off x="5408354" y="2859335"/>
            <a:ext cx="4752999" cy="950600"/>
          </a:xfrm>
          <a:prstGeom prst="rect">
            <a:avLst/>
          </a:prstGeom>
        </p:spPr>
      </p:pic>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102</a:t>
            </a:fld>
            <a:endParaRPr lang="en-US"/>
          </a:p>
        </p:txBody>
      </p:sp>
      <p:pic>
        <p:nvPicPr>
          <p:cNvPr id="11" name="Picture 10"/>
          <p:cNvPicPr>
            <a:picLocks noChangeAspect="1"/>
          </p:cNvPicPr>
          <p:nvPr/>
        </p:nvPicPr>
        <p:blipFill>
          <a:blip r:embed="rId5"/>
          <a:stretch>
            <a:fillRect/>
          </a:stretch>
        </p:blipFill>
        <p:spPr>
          <a:xfrm>
            <a:off x="4623029" y="2102190"/>
            <a:ext cx="4928417" cy="502899"/>
          </a:xfrm>
          <a:prstGeom prst="rect">
            <a:avLst/>
          </a:prstGeom>
        </p:spPr>
      </p:pic>
    </p:spTree>
    <p:extLst>
      <p:ext uri="{BB962C8B-B14F-4D97-AF65-F5344CB8AC3E}">
        <p14:creationId xmlns:p14="http://schemas.microsoft.com/office/powerpoint/2010/main" val="21316165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a:xfrm>
            <a:off x="1097279" y="97141"/>
            <a:ext cx="10058400" cy="907196"/>
          </a:xfrm>
        </p:spPr>
        <p:txBody>
          <a:bodyPr/>
          <a:lstStyle/>
          <a:p>
            <a:r>
              <a:rPr lang="en-US"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2"/>
          <a:stretch>
            <a:fillRect/>
          </a:stretch>
        </p:blipFill>
        <p:spPr>
          <a:xfrm>
            <a:off x="609601" y="1004337"/>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7213600" y="3815485"/>
            <a:ext cx="2340384" cy="543675"/>
          </a:xfrm>
          <a:prstGeom prst="rect">
            <a:avLst/>
          </a:prstGeom>
          <a:noFill/>
        </p:spPr>
        <p:txBody>
          <a:bodyPr wrap="none" rtlCol="0">
            <a:spAutoFit/>
          </a:bodyPr>
          <a:lstStyle/>
          <a:p>
            <a:pPr marL="990575" lvl="4" indent="-65616"/>
            <a:r>
              <a:rPr lang="el-GR" sz="2933" dirty="0">
                <a:latin typeface="Calibri" panose="020F0502020204030204" pitchFamily="34" charset="0"/>
                <a:cs typeface="Calibri" panose="020F0502020204030204" pitchFamily="34" charset="0"/>
              </a:rPr>
              <a:t>η = 0.1</a:t>
            </a:r>
            <a:r>
              <a:rPr lang="en-US" sz="2933"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xmlns="" id="{DAA6CA4E-FF8B-1B4C-BCCE-4A13749B6022}"/>
              </a:ext>
            </a:extLst>
          </p:cNvPr>
          <p:cNvPicPr>
            <a:picLocks noChangeAspect="1"/>
          </p:cNvPicPr>
          <p:nvPr/>
        </p:nvPicPr>
        <p:blipFill>
          <a:blip r:embed="rId3"/>
          <a:stretch>
            <a:fillRect/>
          </a:stretch>
        </p:blipFill>
        <p:spPr>
          <a:xfrm>
            <a:off x="2133601" y="4681178"/>
            <a:ext cx="5834188" cy="1624711"/>
          </a:xfrm>
          <a:prstGeom prst="rect">
            <a:avLst/>
          </a:prstGeom>
        </p:spPr>
      </p:pic>
      <p:sp>
        <p:nvSpPr>
          <p:cNvPr id="12" name="TextBox 11">
            <a:extLst>
              <a:ext uri="{FF2B5EF4-FFF2-40B4-BE49-F238E27FC236}">
                <a16:creationId xmlns:a16="http://schemas.microsoft.com/office/drawing/2014/main" xmlns="" id="{850334C7-F8FF-004C-9AE9-09774F80AF72}"/>
              </a:ext>
            </a:extLst>
          </p:cNvPr>
          <p:cNvSpPr txBox="1"/>
          <p:nvPr/>
        </p:nvSpPr>
        <p:spPr>
          <a:xfrm>
            <a:off x="269230" y="2510219"/>
            <a:ext cx="1171450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Now that we have a gradient, we compute the new parameter vector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1</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moving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0</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the opposite direction from the gradient: </a:t>
            </a:r>
          </a:p>
        </p:txBody>
      </p:sp>
      <p:sp>
        <p:nvSpPr>
          <p:cNvPr id="9" name="Rectangle 8">
            <a:extLst>
              <a:ext uri="{FF2B5EF4-FFF2-40B4-BE49-F238E27FC236}">
                <a16:creationId xmlns:a16="http://schemas.microsoft.com/office/drawing/2014/main" xmlns="" id="{04C3E89D-F6BE-7745-8C21-C06813DBE358}"/>
              </a:ext>
            </a:extLst>
          </p:cNvPr>
          <p:cNvSpPr/>
          <p:nvPr/>
        </p:nvSpPr>
        <p:spPr>
          <a:xfrm>
            <a:off x="3048002" y="4724335"/>
            <a:ext cx="8680445"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103</a:t>
            </a:fld>
            <a:endParaRPr lang="en-US"/>
          </a:p>
        </p:txBody>
      </p:sp>
      <p:pic>
        <p:nvPicPr>
          <p:cNvPr id="13" name="Picture 12"/>
          <p:cNvPicPr>
            <a:picLocks noChangeAspect="1"/>
          </p:cNvPicPr>
          <p:nvPr/>
        </p:nvPicPr>
        <p:blipFill>
          <a:blip r:embed="rId4"/>
          <a:stretch>
            <a:fillRect/>
          </a:stretch>
        </p:blipFill>
        <p:spPr>
          <a:xfrm>
            <a:off x="1487943" y="3905096"/>
            <a:ext cx="4928417" cy="502899"/>
          </a:xfrm>
          <a:prstGeom prst="rect">
            <a:avLst/>
          </a:prstGeom>
        </p:spPr>
      </p:pic>
    </p:spTree>
    <p:extLst>
      <p:ext uri="{BB962C8B-B14F-4D97-AF65-F5344CB8AC3E}">
        <p14:creationId xmlns:p14="http://schemas.microsoft.com/office/powerpoint/2010/main" val="6356614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a:xfrm>
            <a:off x="1097279" y="97141"/>
            <a:ext cx="10058400"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2"/>
          <a:stretch>
            <a:fillRect/>
          </a:stretch>
        </p:blipFill>
        <p:spPr>
          <a:xfrm>
            <a:off x="609601" y="1004337"/>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7213600" y="3815485"/>
            <a:ext cx="2340384" cy="543675"/>
          </a:xfrm>
          <a:prstGeom prst="rect">
            <a:avLst/>
          </a:prstGeom>
          <a:noFill/>
        </p:spPr>
        <p:txBody>
          <a:bodyPr wrap="none" rtlCol="0">
            <a:spAutoFit/>
          </a:bodyPr>
          <a:lstStyle/>
          <a:p>
            <a:pPr marL="990575" lvl="4" indent="-65616"/>
            <a:r>
              <a:rPr lang="el-GR" sz="2933" dirty="0">
                <a:latin typeface="Calibri" panose="020F0502020204030204" pitchFamily="34" charset="0"/>
                <a:cs typeface="Calibri" panose="020F0502020204030204" pitchFamily="34" charset="0"/>
              </a:rPr>
              <a:t>η = 0.1</a:t>
            </a:r>
            <a:r>
              <a:rPr lang="en-US" sz="2933"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xmlns="" id="{DAA6CA4E-FF8B-1B4C-BCCE-4A13749B6022}"/>
              </a:ext>
            </a:extLst>
          </p:cNvPr>
          <p:cNvPicPr>
            <a:picLocks noChangeAspect="1"/>
          </p:cNvPicPr>
          <p:nvPr/>
        </p:nvPicPr>
        <p:blipFill>
          <a:blip r:embed="rId3"/>
          <a:stretch>
            <a:fillRect/>
          </a:stretch>
        </p:blipFill>
        <p:spPr>
          <a:xfrm>
            <a:off x="2133601" y="4681178"/>
            <a:ext cx="5834188" cy="1624711"/>
          </a:xfrm>
          <a:prstGeom prst="rect">
            <a:avLst/>
          </a:prstGeom>
        </p:spPr>
      </p:pic>
      <p:sp>
        <p:nvSpPr>
          <p:cNvPr id="12" name="TextBox 11">
            <a:extLst>
              <a:ext uri="{FF2B5EF4-FFF2-40B4-BE49-F238E27FC236}">
                <a16:creationId xmlns:a16="http://schemas.microsoft.com/office/drawing/2014/main" xmlns="" id="{850334C7-F8FF-004C-9AE9-09774F80AF72}"/>
              </a:ext>
            </a:extLst>
          </p:cNvPr>
          <p:cNvSpPr txBox="1"/>
          <p:nvPr/>
        </p:nvSpPr>
        <p:spPr>
          <a:xfrm>
            <a:off x="269230" y="2510219"/>
            <a:ext cx="1171450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Now that we have a gradient, we compute the new parameter vector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1</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moving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0</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the opposite direction from the gradient: </a:t>
            </a:r>
          </a:p>
        </p:txBody>
      </p:sp>
      <p:sp>
        <p:nvSpPr>
          <p:cNvPr id="9" name="Rectangle 8">
            <a:extLst>
              <a:ext uri="{FF2B5EF4-FFF2-40B4-BE49-F238E27FC236}">
                <a16:creationId xmlns:a16="http://schemas.microsoft.com/office/drawing/2014/main" xmlns="" id="{04C3E89D-F6BE-7745-8C21-C06813DBE358}"/>
              </a:ext>
            </a:extLst>
          </p:cNvPr>
          <p:cNvSpPr/>
          <p:nvPr/>
        </p:nvSpPr>
        <p:spPr>
          <a:xfrm>
            <a:off x="6299199" y="4724335"/>
            <a:ext cx="5429247"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104</a:t>
            </a:fld>
            <a:endParaRPr lang="en-US"/>
          </a:p>
        </p:txBody>
      </p:sp>
      <p:pic>
        <p:nvPicPr>
          <p:cNvPr id="13" name="Picture 12"/>
          <p:cNvPicPr>
            <a:picLocks noChangeAspect="1"/>
          </p:cNvPicPr>
          <p:nvPr/>
        </p:nvPicPr>
        <p:blipFill>
          <a:blip r:embed="rId4"/>
          <a:stretch>
            <a:fillRect/>
          </a:stretch>
        </p:blipFill>
        <p:spPr>
          <a:xfrm>
            <a:off x="2285183" y="3783020"/>
            <a:ext cx="4928417" cy="502899"/>
          </a:xfrm>
          <a:prstGeom prst="rect">
            <a:avLst/>
          </a:prstGeom>
        </p:spPr>
      </p:pic>
    </p:spTree>
    <p:extLst>
      <p:ext uri="{BB962C8B-B14F-4D97-AF65-F5344CB8AC3E}">
        <p14:creationId xmlns:p14="http://schemas.microsoft.com/office/powerpoint/2010/main" val="19475966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a:xfrm>
            <a:off x="1097279" y="97141"/>
            <a:ext cx="10058400"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3"/>
          <a:stretch>
            <a:fillRect/>
          </a:stretch>
        </p:blipFill>
        <p:spPr>
          <a:xfrm>
            <a:off x="609601" y="1004337"/>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7213600" y="3815485"/>
            <a:ext cx="2340384" cy="543675"/>
          </a:xfrm>
          <a:prstGeom prst="rect">
            <a:avLst/>
          </a:prstGeom>
          <a:noFill/>
        </p:spPr>
        <p:txBody>
          <a:bodyPr wrap="none" rtlCol="0">
            <a:spAutoFit/>
          </a:bodyPr>
          <a:lstStyle/>
          <a:p>
            <a:pPr marL="990575" lvl="4" indent="-65616"/>
            <a:r>
              <a:rPr lang="el-GR" sz="2933" dirty="0">
                <a:latin typeface="Calibri" panose="020F0502020204030204" pitchFamily="34" charset="0"/>
                <a:cs typeface="Calibri" panose="020F0502020204030204" pitchFamily="34" charset="0"/>
              </a:rPr>
              <a:t>η = 0.1</a:t>
            </a:r>
            <a:r>
              <a:rPr lang="en-US" sz="2933"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xmlns="" id="{DAA6CA4E-FF8B-1B4C-BCCE-4A13749B6022}"/>
              </a:ext>
            </a:extLst>
          </p:cNvPr>
          <p:cNvPicPr>
            <a:picLocks noChangeAspect="1"/>
          </p:cNvPicPr>
          <p:nvPr/>
        </p:nvPicPr>
        <p:blipFill>
          <a:blip r:embed="rId4"/>
          <a:stretch>
            <a:fillRect/>
          </a:stretch>
        </p:blipFill>
        <p:spPr>
          <a:xfrm>
            <a:off x="2133601" y="4681178"/>
            <a:ext cx="5834188" cy="1624711"/>
          </a:xfrm>
          <a:prstGeom prst="rect">
            <a:avLst/>
          </a:prstGeom>
        </p:spPr>
      </p:pic>
      <p:sp>
        <p:nvSpPr>
          <p:cNvPr id="12" name="TextBox 11">
            <a:extLst>
              <a:ext uri="{FF2B5EF4-FFF2-40B4-BE49-F238E27FC236}">
                <a16:creationId xmlns:a16="http://schemas.microsoft.com/office/drawing/2014/main" xmlns="" id="{850334C7-F8FF-004C-9AE9-09774F80AF72}"/>
              </a:ext>
            </a:extLst>
          </p:cNvPr>
          <p:cNvSpPr txBox="1"/>
          <p:nvPr/>
        </p:nvSpPr>
        <p:spPr>
          <a:xfrm>
            <a:off x="269230" y="2510219"/>
            <a:ext cx="1171450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Now that we have a gradient, we compute the new parameter vector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1</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moving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0</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the opposite direction from the gradient: </a:t>
            </a:r>
          </a:p>
        </p:txBody>
      </p:sp>
      <p:sp>
        <p:nvSpPr>
          <p:cNvPr id="9" name="TextBox 8"/>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105</a:t>
            </a:fld>
            <a:endParaRPr lang="en-US"/>
          </a:p>
        </p:txBody>
      </p:sp>
      <p:pic>
        <p:nvPicPr>
          <p:cNvPr id="10" name="Picture 9"/>
          <p:cNvPicPr>
            <a:picLocks noChangeAspect="1"/>
          </p:cNvPicPr>
          <p:nvPr/>
        </p:nvPicPr>
        <p:blipFill>
          <a:blip r:embed="rId5"/>
          <a:stretch>
            <a:fillRect/>
          </a:stretch>
        </p:blipFill>
        <p:spPr>
          <a:xfrm>
            <a:off x="2010458" y="3765821"/>
            <a:ext cx="4928417" cy="502899"/>
          </a:xfrm>
          <a:prstGeom prst="rect">
            <a:avLst/>
          </a:prstGeom>
        </p:spPr>
      </p:pic>
    </p:spTree>
    <p:extLst>
      <p:ext uri="{BB962C8B-B14F-4D97-AF65-F5344CB8AC3E}">
        <p14:creationId xmlns:p14="http://schemas.microsoft.com/office/powerpoint/2010/main" val="347153112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a:xfrm>
            <a:off x="1097279" y="97141"/>
            <a:ext cx="10058400"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3"/>
          <a:stretch>
            <a:fillRect/>
          </a:stretch>
        </p:blipFill>
        <p:spPr>
          <a:xfrm>
            <a:off x="609601" y="1004337"/>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7131957" y="3352739"/>
            <a:ext cx="2340384" cy="543675"/>
          </a:xfrm>
          <a:prstGeom prst="rect">
            <a:avLst/>
          </a:prstGeom>
          <a:noFill/>
        </p:spPr>
        <p:txBody>
          <a:bodyPr wrap="none" rtlCol="0">
            <a:spAutoFit/>
          </a:bodyPr>
          <a:lstStyle/>
          <a:p>
            <a:pPr marL="990575" lvl="4" indent="-65616"/>
            <a:r>
              <a:rPr lang="el-GR" sz="2933" dirty="0">
                <a:latin typeface="Calibri" panose="020F0502020204030204" pitchFamily="34" charset="0"/>
                <a:cs typeface="Calibri" panose="020F0502020204030204" pitchFamily="34" charset="0"/>
              </a:rPr>
              <a:t>η = 0.1</a:t>
            </a:r>
            <a:r>
              <a:rPr lang="en-US" sz="2933"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xmlns="" id="{DAA6CA4E-FF8B-1B4C-BCCE-4A13749B6022}"/>
              </a:ext>
            </a:extLst>
          </p:cNvPr>
          <p:cNvPicPr>
            <a:picLocks noChangeAspect="1"/>
          </p:cNvPicPr>
          <p:nvPr/>
        </p:nvPicPr>
        <p:blipFill>
          <a:blip r:embed="rId4"/>
          <a:stretch>
            <a:fillRect/>
          </a:stretch>
        </p:blipFill>
        <p:spPr>
          <a:xfrm>
            <a:off x="2133601" y="4007948"/>
            <a:ext cx="5834188" cy="1624711"/>
          </a:xfrm>
          <a:prstGeom prst="rect">
            <a:avLst/>
          </a:prstGeom>
        </p:spPr>
      </p:pic>
      <p:sp>
        <p:nvSpPr>
          <p:cNvPr id="12" name="TextBox 11">
            <a:extLst>
              <a:ext uri="{FF2B5EF4-FFF2-40B4-BE49-F238E27FC236}">
                <a16:creationId xmlns:a16="http://schemas.microsoft.com/office/drawing/2014/main" xmlns="" id="{850334C7-F8FF-004C-9AE9-09774F80AF72}"/>
              </a:ext>
            </a:extLst>
          </p:cNvPr>
          <p:cNvSpPr txBox="1"/>
          <p:nvPr/>
        </p:nvSpPr>
        <p:spPr>
          <a:xfrm>
            <a:off x="269230" y="2510219"/>
            <a:ext cx="11714500"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Now that we have a gradient, we compute the new parameter vector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1</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by moving </a:t>
            </a:r>
            <a:r>
              <a:rPr lang="el-GR" sz="2800" dirty="0">
                <a:latin typeface="Times New Roman" panose="02020603050405020304" pitchFamily="18" charset="0"/>
                <a:cs typeface="Times New Roman" panose="02020603050405020304" pitchFamily="18" charset="0"/>
              </a:rPr>
              <a:t>θ</a:t>
            </a:r>
            <a:r>
              <a:rPr lang="el-GR" sz="2800" baseline="30000" dirty="0">
                <a:latin typeface="Times New Roman" panose="02020603050405020304" pitchFamily="18" charset="0"/>
                <a:cs typeface="Times New Roman" panose="02020603050405020304" pitchFamily="18" charset="0"/>
              </a:rPr>
              <a:t>0</a:t>
            </a:r>
            <a:r>
              <a:rPr lang="el-GR"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the opposite direction from the gradient: </a:t>
            </a:r>
          </a:p>
        </p:txBody>
      </p:sp>
      <p:sp>
        <p:nvSpPr>
          <p:cNvPr id="15" name="TextBox 14">
            <a:extLst>
              <a:ext uri="{FF2B5EF4-FFF2-40B4-BE49-F238E27FC236}">
                <a16:creationId xmlns:a16="http://schemas.microsoft.com/office/drawing/2014/main" xmlns="" id="{E00C07F3-360A-F94C-B949-4EA1B40C0E97}"/>
              </a:ext>
            </a:extLst>
          </p:cNvPr>
          <p:cNvSpPr txBox="1"/>
          <p:nvPr/>
        </p:nvSpPr>
        <p:spPr>
          <a:xfrm>
            <a:off x="915760" y="5632659"/>
            <a:ext cx="10608994"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Note that enough negative examples would eventually make 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negative</a:t>
            </a:r>
          </a:p>
        </p:txBody>
      </p:sp>
      <p:sp>
        <p:nvSpPr>
          <p:cNvPr id="3" name="Slide Number Placeholder 2"/>
          <p:cNvSpPr>
            <a:spLocks noGrp="1"/>
          </p:cNvSpPr>
          <p:nvPr>
            <p:ph type="sldNum" sz="quarter" idx="12"/>
          </p:nvPr>
        </p:nvSpPr>
        <p:spPr/>
        <p:txBody>
          <a:bodyPr/>
          <a:lstStyle/>
          <a:p>
            <a:fld id="{2DC0B2A6-010F-471F-851B-4A65FEBB73C7}" type="slidenum">
              <a:rPr lang="en-US" smtClean="0"/>
              <a:t>106</a:t>
            </a:fld>
            <a:endParaRPr lang="en-US"/>
          </a:p>
        </p:txBody>
      </p:sp>
      <p:pic>
        <p:nvPicPr>
          <p:cNvPr id="10" name="Picture 9"/>
          <p:cNvPicPr>
            <a:picLocks noChangeAspect="1"/>
          </p:cNvPicPr>
          <p:nvPr/>
        </p:nvPicPr>
        <p:blipFill>
          <a:blip r:embed="rId5"/>
          <a:stretch>
            <a:fillRect/>
          </a:stretch>
        </p:blipFill>
        <p:spPr>
          <a:xfrm>
            <a:off x="1830843" y="3392102"/>
            <a:ext cx="4928417" cy="502899"/>
          </a:xfrm>
          <a:prstGeom prst="rect">
            <a:avLst/>
          </a:prstGeom>
        </p:spPr>
      </p:pic>
      <p:sp>
        <p:nvSpPr>
          <p:cNvPr id="13" name="TextBox 12"/>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7592592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9AE97F-18A8-6D4B-8675-65B869DB16AC}"/>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Mini-batch training</a:t>
            </a:r>
          </a:p>
        </p:txBody>
      </p:sp>
      <p:sp>
        <p:nvSpPr>
          <p:cNvPr id="3" name="Content Placeholder 2">
            <a:extLst>
              <a:ext uri="{FF2B5EF4-FFF2-40B4-BE49-F238E27FC236}">
                <a16:creationId xmlns:a16="http://schemas.microsoft.com/office/drawing/2014/main" xmlns="" id="{5E3A3A6A-C554-A848-8361-300A8EE9EAEB}"/>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Stochastic gradient descent chooses a single random example at a time.</a:t>
            </a:r>
          </a:p>
          <a:p>
            <a:r>
              <a:rPr lang="en-US" dirty="0">
                <a:latin typeface="Times New Roman" panose="02020603050405020304" pitchFamily="18" charset="0"/>
                <a:cs typeface="Times New Roman" panose="02020603050405020304" pitchFamily="18" charset="0"/>
              </a:rPr>
              <a:t>That can result in choppy movements</a:t>
            </a:r>
          </a:p>
          <a:p>
            <a:r>
              <a:rPr lang="en-US" dirty="0">
                <a:latin typeface="Times New Roman" panose="02020603050405020304" pitchFamily="18" charset="0"/>
                <a:cs typeface="Times New Roman" panose="02020603050405020304" pitchFamily="18" charset="0"/>
              </a:rPr>
              <a:t>More common to compute gradient over batches of training instances.</a:t>
            </a:r>
          </a:p>
          <a:p>
            <a:r>
              <a:rPr lang="en-US" b="1" dirty="0">
                <a:latin typeface="Times New Roman" panose="02020603050405020304" pitchFamily="18" charset="0"/>
                <a:cs typeface="Times New Roman" panose="02020603050405020304" pitchFamily="18" charset="0"/>
              </a:rPr>
              <a:t>Batch training</a:t>
            </a:r>
            <a:r>
              <a:rPr lang="en-US" dirty="0">
                <a:latin typeface="Times New Roman" panose="02020603050405020304" pitchFamily="18" charset="0"/>
                <a:cs typeface="Times New Roman" panose="02020603050405020304" pitchFamily="18" charset="0"/>
              </a:rPr>
              <a:t>: entire dataset</a:t>
            </a:r>
          </a:p>
          <a:p>
            <a:r>
              <a:rPr lang="en-US" b="1" dirty="0">
                <a:latin typeface="Times New Roman" panose="02020603050405020304" pitchFamily="18" charset="0"/>
                <a:cs typeface="Times New Roman" panose="02020603050405020304" pitchFamily="18" charset="0"/>
              </a:rPr>
              <a:t>Mini-batch training</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examples (512, or 1024)</a:t>
            </a:r>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107</a:t>
            </a:fld>
            <a:endParaRPr lang="en-US"/>
          </a:p>
        </p:txBody>
      </p:sp>
    </p:spTree>
    <p:extLst>
      <p:ext uri="{BB962C8B-B14F-4D97-AF65-F5344CB8AC3E}">
        <p14:creationId xmlns:p14="http://schemas.microsoft.com/office/powerpoint/2010/main" val="43373612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2125980" y="2084705"/>
            <a:ext cx="8429308" cy="1938655"/>
          </a:xfrm>
        </p:spPr>
        <p:txBody>
          <a:bodyPr/>
          <a:lstStyle/>
          <a:p>
            <a:endParaRPr lang="en-US" dirty="0">
              <a:solidFill>
                <a:schemeClr val="tx2"/>
              </a:solidFill>
            </a:endParaRPr>
          </a:p>
          <a:p>
            <a:pPr marL="0" indent="0">
              <a:buNone/>
            </a:pPr>
            <a:r>
              <a:rPr lang="en-US" sz="4400" b="1" dirty="0">
                <a:solidFill>
                  <a:schemeClr val="accent1">
                    <a:lumMod val="50000"/>
                  </a:schemeClr>
                </a:solidFill>
                <a:latin typeface="Times New Roman" panose="02020603050405020304" pitchFamily="18" charset="0"/>
                <a:cs typeface="Times New Roman" panose="02020603050405020304" pitchFamily="18" charset="0"/>
              </a:rPr>
              <a:t>Multinomial </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logistic </a:t>
            </a:r>
            <a:r>
              <a:rPr lang="en-US" sz="4400" b="1" dirty="0">
                <a:solidFill>
                  <a:schemeClr val="accent1">
                    <a:lumMod val="50000"/>
                  </a:schemeClr>
                </a:solidFill>
                <a:latin typeface="Times New Roman" panose="02020603050405020304" pitchFamily="18" charset="0"/>
                <a:cs typeface="Times New Roman" panose="02020603050405020304" pitchFamily="18" charset="0"/>
              </a:rPr>
              <a:t>r</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egression</a:t>
            </a:r>
            <a:endParaRPr lang="en-US" sz="4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DC0B2A6-010F-471F-851B-4A65FEBB73C7}" type="slidenum">
              <a:rPr lang="en-US" smtClean="0"/>
              <a:t>108</a:t>
            </a:fld>
            <a:endParaRPr lang="en-US"/>
          </a:p>
        </p:txBody>
      </p:sp>
    </p:spTree>
    <p:extLst>
      <p:ext uri="{BB962C8B-B14F-4D97-AF65-F5344CB8AC3E}">
        <p14:creationId xmlns:p14="http://schemas.microsoft.com/office/powerpoint/2010/main" val="154024147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C85CD-92B4-8042-8F3F-0835F0CAB64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Multinomial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logistic </a:t>
            </a:r>
            <a:r>
              <a:rPr lang="en-US" sz="3600" b="1" dirty="0">
                <a:solidFill>
                  <a:schemeClr val="accent1">
                    <a:lumMod val="50000"/>
                  </a:schemeClr>
                </a:solidFill>
                <a:latin typeface="Times New Roman" panose="02020603050405020304" pitchFamily="18" charset="0"/>
                <a:cs typeface="Times New Roman" panose="02020603050405020304" pitchFamily="18" charset="0"/>
              </a:rPr>
              <a:t>r</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43BA191C-5681-E64A-B840-660DF774D47E}"/>
              </a:ext>
            </a:extLst>
          </p:cNvPr>
          <p:cNvSpPr>
            <a:spLocks noGrp="1"/>
          </p:cNvSpPr>
          <p:nvPr>
            <p:ph idx="1"/>
          </p:nvPr>
        </p:nvSpPr>
        <p:spPr>
          <a:xfrm>
            <a:off x="593272" y="1690688"/>
            <a:ext cx="11379201" cy="5461000"/>
          </a:xfrm>
        </p:spPr>
        <p:txBody>
          <a:bodyPr>
            <a:normAutofit/>
          </a:bodyPr>
          <a:lstStyle/>
          <a:p>
            <a:r>
              <a:rPr lang="en-US" dirty="0">
                <a:latin typeface="Times New Roman" panose="02020603050405020304" pitchFamily="18" charset="0"/>
                <a:cs typeface="Times New Roman" panose="02020603050405020304" pitchFamily="18" charset="0"/>
              </a:rPr>
              <a:t>Often we need more than 2 classes</a:t>
            </a:r>
          </a:p>
          <a:p>
            <a:pPr lvl="1"/>
            <a:r>
              <a:rPr lang="en-US" sz="2800" dirty="0" smtClean="0">
                <a:latin typeface="Times New Roman" panose="02020603050405020304" pitchFamily="18" charset="0"/>
                <a:cs typeface="Times New Roman" panose="02020603050405020304" pitchFamily="18" charset="0"/>
              </a:rPr>
              <a:t>Text classification: Positive/negative/neutral</a:t>
            </a:r>
          </a:p>
          <a:p>
            <a:pPr lvl="1"/>
            <a:r>
              <a:rPr lang="en-US" sz="2800" dirty="0" smtClean="0">
                <a:latin typeface="Times New Roman" panose="02020603050405020304" pitchFamily="18" charset="0"/>
                <a:cs typeface="Times New Roman" panose="02020603050405020304" pitchFamily="18" charset="0"/>
              </a:rPr>
              <a:t>Disease detection: </a:t>
            </a:r>
            <a:r>
              <a:rPr lang="en-US" sz="2800" dirty="0" err="1" smtClean="0">
                <a:latin typeface="Times New Roman" panose="02020603050405020304" pitchFamily="18" charset="0"/>
                <a:cs typeface="Times New Roman" panose="02020603050405020304" pitchFamily="18" charset="0"/>
              </a:rPr>
              <a:t>covid</a:t>
            </a:r>
            <a:r>
              <a:rPr lang="en-US" sz="2800" dirty="0" smtClean="0">
                <a:latin typeface="Times New Roman" panose="02020603050405020304" pitchFamily="18" charset="0"/>
                <a:cs typeface="Times New Roman" panose="02020603050405020304" pitchFamily="18" charset="0"/>
              </a:rPr>
              <a:t> /pneumonia/ normal</a:t>
            </a:r>
          </a:p>
          <a:p>
            <a:pPr lvl="1"/>
            <a:r>
              <a:rPr lang="en-US" sz="2800" dirty="0" smtClean="0">
                <a:latin typeface="Times New Roman" panose="02020603050405020304" pitchFamily="18" charset="0"/>
                <a:cs typeface="Times New Roman" panose="02020603050405020304" pitchFamily="18" charset="0"/>
              </a:rPr>
              <a:t>Digit recognition: 0/1/2/3/4/5/6/7/8/9</a:t>
            </a:r>
          </a:p>
          <a:p>
            <a:pPr marL="457200" lvl="1" indent="0">
              <a:buNone/>
            </a:pPr>
            <a:endParaRPr lang="en-US" sz="2800"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&gt;2 classes we use </a:t>
            </a:r>
            <a:r>
              <a:rPr lang="en-US" b="1" dirty="0">
                <a:latin typeface="Times New Roman" panose="02020603050405020304" pitchFamily="18" charset="0"/>
                <a:cs typeface="Times New Roman" panose="02020603050405020304" pitchFamily="18" charset="0"/>
              </a:rPr>
              <a:t>multinomial logistic regression</a:t>
            </a:r>
          </a:p>
          <a:p>
            <a:pPr marL="541853" lvl="2" indent="0">
              <a:buNone/>
            </a:pP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Softmax</a:t>
            </a:r>
            <a:r>
              <a:rPr lang="en-US" sz="2800" dirty="0">
                <a:latin typeface="Times New Roman" panose="02020603050405020304" pitchFamily="18" charset="0"/>
                <a:cs typeface="Times New Roman" panose="02020603050405020304" pitchFamily="18" charset="0"/>
              </a:rPr>
              <a:t> regression</a:t>
            </a:r>
          </a:p>
          <a:p>
            <a:pPr marL="541853" lvl="2" indent="0">
              <a:buNone/>
            </a:pPr>
            <a:r>
              <a:rPr lang="en-US" sz="3200" dirty="0" smtClean="0"/>
              <a:t> </a:t>
            </a:r>
          </a:p>
          <a:p>
            <a:pPr marL="0" indent="0">
              <a:buNone/>
            </a:pPr>
            <a:endParaRPr lang="en-US" sz="3200" b="1" dirty="0"/>
          </a:p>
          <a:p>
            <a:pPr marL="541853" lvl="2" indent="0">
              <a:buNone/>
            </a:pPr>
            <a:endParaRPr lang="en-US" sz="3200" dirty="0"/>
          </a:p>
          <a:p>
            <a:pPr marL="541853" lvl="2" indent="0">
              <a:buNone/>
            </a:pPr>
            <a:endParaRPr lang="en-US" sz="3200" dirty="0"/>
          </a:p>
          <a:p>
            <a:endParaRPr lang="en-US" sz="2400" dirty="0"/>
          </a:p>
        </p:txBody>
      </p:sp>
      <p:sp>
        <p:nvSpPr>
          <p:cNvPr id="4" name="Slide Number Placeholder 3">
            <a:extLst>
              <a:ext uri="{FF2B5EF4-FFF2-40B4-BE49-F238E27FC236}">
                <a16:creationId xmlns:a16="http://schemas.microsoft.com/office/drawing/2014/main" xmlns="" id="{BCD8853B-5D9E-5645-B1C9-8D591EDC2A8C}"/>
              </a:ext>
            </a:extLst>
          </p:cNvPr>
          <p:cNvSpPr>
            <a:spLocks noGrp="1"/>
          </p:cNvSpPr>
          <p:nvPr>
            <p:ph type="sldNum" sz="quarter" idx="12"/>
          </p:nvPr>
        </p:nvSpPr>
        <p:spPr/>
        <p:txBody>
          <a:bodyPr/>
          <a:lstStyle/>
          <a:p>
            <a:fld id="{D07771B2-D7F7-364E-B6F3-F7FE93606BCE}" type="slidenum">
              <a:rPr lang="en-US" smtClean="0"/>
              <a:t>109</a:t>
            </a:fld>
            <a:endParaRPr lang="en-US"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090773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40897"/>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Unsupervised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a:stretch>
            <a:fillRect/>
          </a:stretch>
        </p:blipFill>
        <p:spPr>
          <a:xfrm>
            <a:off x="1554480" y="2131107"/>
            <a:ext cx="4602480" cy="3939059"/>
          </a:xfrm>
          <a:prstGeom prst="rect">
            <a:avLst/>
          </a:prstGeom>
        </p:spPr>
      </p:pic>
      <p:sp>
        <p:nvSpPr>
          <p:cNvPr id="5" name="Rectangle 4"/>
          <p:cNvSpPr/>
          <p:nvPr/>
        </p:nvSpPr>
        <p:spPr>
          <a:xfrm>
            <a:off x="6156960" y="2112556"/>
            <a:ext cx="5334000"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Figure. illustrates how clustering can be applied to organizing unlabeled data into three distinct groups or clusters (A, B, and C, in arbitrary order) based on the similarity of their features, x1 and x2</a:t>
            </a:r>
            <a:endParaRPr lang="en-US" sz="2000" dirty="0">
              <a:latin typeface="Times New Roman" panose="02020603050405020304" pitchFamily="18" charset="0"/>
              <a:cs typeface="Times New Roman" panose="02020603050405020304" pitchFamily="18" charset="0"/>
            </a:endParaRPr>
          </a:p>
        </p:txBody>
      </p:sp>
      <p:sp>
        <p:nvSpPr>
          <p:cNvPr id="6" name="Rectangle 5"/>
          <p:cNvSpPr/>
          <p:nvPr/>
        </p:nvSpPr>
        <p:spPr>
          <a:xfrm>
            <a:off x="838200" y="1506022"/>
            <a:ext cx="5334000" cy="523220"/>
          </a:xfrm>
          <a:prstGeom prst="rect">
            <a:avLst/>
          </a:prstGeom>
        </p:spPr>
        <p:txBody>
          <a:bodyPr wrap="square">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Clustering</a:t>
            </a:r>
            <a:r>
              <a:rPr lang="en-US" dirty="0" smtClean="0"/>
              <a:t> </a:t>
            </a:r>
            <a:endParaRPr lang="en-US" dirty="0"/>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11</a:t>
            </a:fld>
            <a:endParaRPr lang="en-US"/>
          </a:p>
        </p:txBody>
      </p:sp>
    </p:spTree>
    <p:extLst>
      <p:ext uri="{BB962C8B-B14F-4D97-AF65-F5344CB8AC3E}">
        <p14:creationId xmlns:p14="http://schemas.microsoft.com/office/powerpoint/2010/main" val="6668588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C85CD-92B4-8042-8F3F-0835F0CAB64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Multinomial </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logistic </a:t>
            </a:r>
            <a:r>
              <a:rPr lang="en-US" sz="3600" b="1" dirty="0">
                <a:solidFill>
                  <a:schemeClr val="accent1">
                    <a:lumMod val="50000"/>
                  </a:schemeClr>
                </a:solidFill>
                <a:latin typeface="Times New Roman" panose="02020603050405020304" pitchFamily="18" charset="0"/>
                <a:cs typeface="Times New Roman" panose="02020603050405020304" pitchFamily="18" charset="0"/>
              </a:rPr>
              <a:t>r</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43BA191C-5681-E64A-B840-660DF774D47E}"/>
              </a:ext>
            </a:extLst>
          </p:cNvPr>
          <p:cNvSpPr>
            <a:spLocks noGrp="1"/>
          </p:cNvSpPr>
          <p:nvPr>
            <p:ph idx="1"/>
          </p:nvPr>
        </p:nvSpPr>
        <p:spPr>
          <a:xfrm>
            <a:off x="609601" y="1397000"/>
            <a:ext cx="11379201" cy="5427912"/>
          </a:xfrm>
        </p:spPr>
        <p:txBody>
          <a:bodyPr>
            <a:noAutofit/>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probability of everything must still sum to 1</a:t>
            </a:r>
          </a:p>
          <a:p>
            <a:pPr lvl="1"/>
            <a:endParaRPr lang="en-US" sz="2800" dirty="0">
              <a:latin typeface="Times New Roman" panose="02020603050405020304" pitchFamily="18" charset="0"/>
              <a:cs typeface="Times New Roman" panose="02020603050405020304" pitchFamily="18" charset="0"/>
            </a:endParaRPr>
          </a:p>
          <a:p>
            <a:pPr marL="201163" lvl="1" indent="0">
              <a:buNone/>
            </a:pPr>
            <a:r>
              <a:rPr lang="en-US" sz="2800" dirty="0">
                <a:latin typeface="Times New Roman" panose="02020603050405020304" pitchFamily="18" charset="0"/>
                <a:cs typeface="Times New Roman" panose="02020603050405020304" pitchFamily="18" charset="0"/>
              </a:rPr>
              <a:t>P(</a:t>
            </a:r>
            <a:r>
              <a:rPr lang="en-US" sz="2800" dirty="0" err="1">
                <a:latin typeface="Times New Roman" panose="02020603050405020304" pitchFamily="18" charset="0"/>
                <a:cs typeface="Times New Roman" panose="02020603050405020304" pitchFamily="18" charset="0"/>
              </a:rPr>
              <a:t>positive|doc</a:t>
            </a: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negative|doc</a:t>
            </a:r>
            <a:r>
              <a:rPr lang="en-US" sz="2800" dirty="0">
                <a:latin typeface="Times New Roman" panose="02020603050405020304" pitchFamily="18" charset="0"/>
                <a:cs typeface="Times New Roman" panose="02020603050405020304" pitchFamily="18" charset="0"/>
              </a:rPr>
              <a:t>) + P(</a:t>
            </a:r>
            <a:r>
              <a:rPr lang="en-US" sz="2800" dirty="0" err="1">
                <a:latin typeface="Times New Roman" panose="02020603050405020304" pitchFamily="18" charset="0"/>
                <a:cs typeface="Times New Roman" panose="02020603050405020304" pitchFamily="18" charset="0"/>
              </a:rPr>
              <a:t>neutral|doc</a:t>
            </a:r>
            <a:r>
              <a:rPr lang="en-US" sz="2800" dirty="0">
                <a:latin typeface="Times New Roman" panose="02020603050405020304" pitchFamily="18" charset="0"/>
                <a:cs typeface="Times New Roman" panose="02020603050405020304" pitchFamily="18" charset="0"/>
              </a:rPr>
              <a:t>) = 1</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Need a generalization of the sigmoid called the </a:t>
            </a:r>
            <a:r>
              <a:rPr lang="en-US" b="1" dirty="0" err="1">
                <a:latin typeface="Times New Roman" panose="02020603050405020304" pitchFamily="18" charset="0"/>
                <a:cs typeface="Times New Roman" panose="02020603050405020304" pitchFamily="18" charset="0"/>
              </a:rPr>
              <a:t>softmax</a:t>
            </a:r>
            <a:endParaRPr lang="en-US" b="1"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Takes a vector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z</a:t>
            </a:r>
            <a:r>
              <a:rPr lang="en-US" sz="2800" dirty="0">
                <a:latin typeface="Times New Roman" panose="02020603050405020304" pitchFamily="18" charset="0"/>
                <a:cs typeface="Times New Roman" panose="02020603050405020304" pitchFamily="18" charset="0"/>
              </a:rPr>
              <a:t>1, </a:t>
            </a:r>
            <a:r>
              <a:rPr lang="en-US" sz="2800" i="1" dirty="0">
                <a:latin typeface="Times New Roman" panose="02020603050405020304" pitchFamily="18" charset="0"/>
                <a:cs typeface="Times New Roman" panose="02020603050405020304" pitchFamily="18" charset="0"/>
              </a:rPr>
              <a:t>z</a:t>
            </a:r>
            <a:r>
              <a:rPr lang="en-US" sz="2800" dirty="0">
                <a:latin typeface="Times New Roman" panose="02020603050405020304" pitchFamily="18" charset="0"/>
                <a:cs typeface="Times New Roman" panose="02020603050405020304" pitchFamily="18" charset="0"/>
              </a:rPr>
              <a:t>2, ..., </a:t>
            </a:r>
            <a:r>
              <a:rPr lang="en-US" sz="2800" i="1" dirty="0" err="1">
                <a:latin typeface="Times New Roman" panose="02020603050405020304" pitchFamily="18" charset="0"/>
                <a:cs typeface="Times New Roman" panose="02020603050405020304" pitchFamily="18" charset="0"/>
              </a:rPr>
              <a:t>zk</a:t>
            </a:r>
            <a:r>
              <a:rPr lang="en-US" sz="2800" dirty="0">
                <a:latin typeface="Times New Roman" panose="02020603050405020304" pitchFamily="18" charset="0"/>
                <a:cs typeface="Times New Roman" panose="02020603050405020304" pitchFamily="18" charset="0"/>
              </a:rPr>
              <a:t>] of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arbitrary values </a:t>
            </a:r>
          </a:p>
          <a:p>
            <a:pPr lvl="1"/>
            <a:r>
              <a:rPr lang="en-US" sz="2800" dirty="0">
                <a:latin typeface="Times New Roman" panose="02020603050405020304" pitchFamily="18" charset="0"/>
                <a:cs typeface="Times New Roman" panose="02020603050405020304" pitchFamily="18" charset="0"/>
              </a:rPr>
              <a:t>Outputs a probability distribution</a:t>
            </a:r>
          </a:p>
          <a:p>
            <a:pPr lvl="2"/>
            <a:r>
              <a:rPr lang="en-US" sz="2800" dirty="0">
                <a:latin typeface="Times New Roman" panose="02020603050405020304" pitchFamily="18" charset="0"/>
                <a:cs typeface="Times New Roman" panose="02020603050405020304" pitchFamily="18" charset="0"/>
              </a:rPr>
              <a:t>each value in the range [0,1]</a:t>
            </a:r>
          </a:p>
          <a:p>
            <a:pPr lvl="2"/>
            <a:r>
              <a:rPr lang="en-US" sz="2800" dirty="0">
                <a:latin typeface="Times New Roman" panose="02020603050405020304" pitchFamily="18" charset="0"/>
                <a:cs typeface="Times New Roman" panose="02020603050405020304" pitchFamily="18" charset="0"/>
              </a:rPr>
              <a:t>all the values summing to 1</a:t>
            </a:r>
          </a:p>
        </p:txBody>
      </p:sp>
      <p:sp>
        <p:nvSpPr>
          <p:cNvPr id="4" name="Slide Number Placeholder 3">
            <a:extLst>
              <a:ext uri="{FF2B5EF4-FFF2-40B4-BE49-F238E27FC236}">
                <a16:creationId xmlns:a16="http://schemas.microsoft.com/office/drawing/2014/main" xmlns="" id="{BCD8853B-5D9E-5645-B1C9-8D591EDC2A8C}"/>
              </a:ext>
            </a:extLst>
          </p:cNvPr>
          <p:cNvSpPr>
            <a:spLocks noGrp="1"/>
          </p:cNvSpPr>
          <p:nvPr>
            <p:ph type="sldNum" sz="quarter" idx="12"/>
          </p:nvPr>
        </p:nvSpPr>
        <p:spPr/>
        <p:txBody>
          <a:bodyPr/>
          <a:lstStyle/>
          <a:p>
            <a:fld id="{D07771B2-D7F7-364E-B6F3-F7FE93606BCE}" type="slidenum">
              <a:rPr lang="en-US" smtClean="0"/>
              <a:t>110</a:t>
            </a:fld>
            <a:endParaRPr lang="en-US"/>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6429556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C85CD-92B4-8042-8F3F-0835F0CAB644}"/>
              </a:ext>
            </a:extLst>
          </p:cNvPr>
          <p:cNvSpPr>
            <a:spLocks noGrp="1"/>
          </p:cNvSpPr>
          <p:nvPr>
            <p:ph type="title"/>
          </p:nvPr>
        </p:nvSpPr>
        <p:spPr>
          <a:xfrm>
            <a:off x="838200" y="0"/>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The </a:t>
            </a:r>
            <a:r>
              <a:rPr lang="en-US" sz="3600" b="1" dirty="0" err="1">
                <a:solidFill>
                  <a:schemeClr val="accent1">
                    <a:lumMod val="50000"/>
                  </a:schemeClr>
                </a:solidFill>
                <a:latin typeface="Times New Roman" panose="02020603050405020304" pitchFamily="18" charset="0"/>
                <a:cs typeface="Times New Roman" panose="02020603050405020304" pitchFamily="18" charset="0"/>
              </a:rPr>
              <a:t>softmax</a:t>
            </a:r>
            <a:r>
              <a:rPr lang="en-US" sz="3600" b="1" dirty="0">
                <a:solidFill>
                  <a:schemeClr val="accent1">
                    <a:lumMod val="50000"/>
                  </a:schemeClr>
                </a:solidFill>
                <a:latin typeface="Times New Roman" panose="02020603050405020304" pitchFamily="18" charset="0"/>
                <a:cs typeface="Times New Roman" panose="02020603050405020304" pitchFamily="18" charset="0"/>
              </a:rPr>
              <a:t> function</a:t>
            </a:r>
          </a:p>
        </p:txBody>
      </p:sp>
      <p:sp>
        <p:nvSpPr>
          <p:cNvPr id="3" name="Content Placeholder 2">
            <a:extLst>
              <a:ext uri="{FF2B5EF4-FFF2-40B4-BE49-F238E27FC236}">
                <a16:creationId xmlns:a16="http://schemas.microsoft.com/office/drawing/2014/main" xmlns="" id="{43BA191C-5681-E64A-B840-660DF774D47E}"/>
              </a:ext>
            </a:extLst>
          </p:cNvPr>
          <p:cNvSpPr>
            <a:spLocks noGrp="1"/>
          </p:cNvSpPr>
          <p:nvPr>
            <p:ph idx="1"/>
          </p:nvPr>
        </p:nvSpPr>
        <p:spPr>
          <a:xfrm>
            <a:off x="434253" y="1379423"/>
            <a:ext cx="11656147" cy="4614052"/>
          </a:xfrm>
        </p:spPr>
        <p:txBody>
          <a:bodyPr>
            <a:normAutofit/>
          </a:bodyPr>
          <a:lstStyle/>
          <a:p>
            <a:pPr marL="201163" lvl="1" indent="0">
              <a:buNone/>
            </a:pPr>
            <a:r>
              <a:rPr lang="en-US" sz="2800" dirty="0">
                <a:latin typeface="Times New Roman" panose="02020603050405020304" pitchFamily="18" charset="0"/>
                <a:cs typeface="Times New Roman" panose="02020603050405020304" pitchFamily="18" charset="0"/>
              </a:rPr>
              <a:t>Turns a vector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z</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z</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 </a:t>
            </a:r>
            <a:r>
              <a:rPr lang="en-US" sz="2800" i="1" dirty="0" err="1">
                <a:latin typeface="Times New Roman" panose="02020603050405020304" pitchFamily="18" charset="0"/>
                <a:cs typeface="Times New Roman" panose="02020603050405020304" pitchFamily="18" charset="0"/>
              </a:rPr>
              <a:t>z</a:t>
            </a:r>
            <a:r>
              <a:rPr lang="en-US" sz="2800" i="1" baseline="-25000" dirty="0" err="1">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 of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arbitrary values into probabilities </a:t>
            </a: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BCD8853B-5D9E-5645-B1C9-8D591EDC2A8C}"/>
              </a:ext>
            </a:extLst>
          </p:cNvPr>
          <p:cNvSpPr>
            <a:spLocks noGrp="1"/>
          </p:cNvSpPr>
          <p:nvPr>
            <p:ph type="sldNum" sz="quarter" idx="12"/>
          </p:nvPr>
        </p:nvSpPr>
        <p:spPr/>
        <p:txBody>
          <a:bodyPr/>
          <a:lstStyle/>
          <a:p>
            <a:fld id="{D07771B2-D7F7-364E-B6F3-F7FE93606BCE}" type="slidenum">
              <a:rPr lang="en-US" smtClean="0"/>
              <a:t>111</a:t>
            </a:fld>
            <a:endParaRPr lang="en-US"/>
          </a:p>
        </p:txBody>
      </p:sp>
      <p:pic>
        <p:nvPicPr>
          <p:cNvPr id="5" name="Picture 4">
            <a:extLst>
              <a:ext uri="{FF2B5EF4-FFF2-40B4-BE49-F238E27FC236}">
                <a16:creationId xmlns:a16="http://schemas.microsoft.com/office/drawing/2014/main" xmlns="" id="{8E3E623C-2035-0A40-9EC7-A3BF0A096A2F}"/>
              </a:ext>
            </a:extLst>
          </p:cNvPr>
          <p:cNvPicPr>
            <a:picLocks noChangeAspect="1"/>
          </p:cNvPicPr>
          <p:nvPr/>
        </p:nvPicPr>
        <p:blipFill>
          <a:blip r:embed="rId2"/>
          <a:srcRect/>
          <a:stretch/>
        </p:blipFill>
        <p:spPr>
          <a:xfrm>
            <a:off x="1523999" y="1830588"/>
            <a:ext cx="8376460" cy="1576745"/>
          </a:xfrm>
          <a:prstGeom prst="rect">
            <a:avLst/>
          </a:prstGeom>
        </p:spPr>
      </p:pic>
      <p:pic>
        <p:nvPicPr>
          <p:cNvPr id="6" name="Picture 5">
            <a:extLst>
              <a:ext uri="{FF2B5EF4-FFF2-40B4-BE49-F238E27FC236}">
                <a16:creationId xmlns:a16="http://schemas.microsoft.com/office/drawing/2014/main" xmlns="" id="{F7BC8B49-8E2B-7547-A10C-570742F38F37}"/>
              </a:ext>
            </a:extLst>
          </p:cNvPr>
          <p:cNvPicPr>
            <a:picLocks noChangeAspect="1"/>
          </p:cNvPicPr>
          <p:nvPr/>
        </p:nvPicPr>
        <p:blipFill>
          <a:blip r:embed="rId3"/>
          <a:srcRect/>
          <a:stretch/>
        </p:blipFill>
        <p:spPr>
          <a:xfrm>
            <a:off x="1097281" y="4610937"/>
            <a:ext cx="9748095" cy="1366209"/>
          </a:xfrm>
          <a:prstGeom prst="rect">
            <a:avLst/>
          </a:prstGeom>
        </p:spPr>
      </p:pic>
      <p:pic>
        <p:nvPicPr>
          <p:cNvPr id="7" name="Picture 6">
            <a:extLst>
              <a:ext uri="{FF2B5EF4-FFF2-40B4-BE49-F238E27FC236}">
                <a16:creationId xmlns:a16="http://schemas.microsoft.com/office/drawing/2014/main" xmlns="" id="{0C00599D-F4E2-9B4C-8806-2D98DE447696}"/>
              </a:ext>
            </a:extLst>
          </p:cNvPr>
          <p:cNvPicPr>
            <a:picLocks noChangeAspect="1"/>
          </p:cNvPicPr>
          <p:nvPr/>
        </p:nvPicPr>
        <p:blipFill>
          <a:blip r:embed="rId4"/>
          <a:stretch>
            <a:fillRect/>
          </a:stretch>
        </p:blipFill>
        <p:spPr>
          <a:xfrm>
            <a:off x="434254" y="3567771"/>
            <a:ext cx="11186964" cy="547375"/>
          </a:xfrm>
          <a:prstGeom prst="rect">
            <a:avLst/>
          </a:prstGeom>
        </p:spPr>
      </p:pic>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2612278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3C85CD-92B4-8042-8F3F-0835F0CAB64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The </a:t>
            </a:r>
            <a:r>
              <a:rPr lang="en-US" sz="3600" b="1" dirty="0" err="1">
                <a:solidFill>
                  <a:schemeClr val="accent1">
                    <a:lumMod val="50000"/>
                  </a:schemeClr>
                </a:solidFill>
                <a:latin typeface="Times New Roman" panose="02020603050405020304" pitchFamily="18" charset="0"/>
                <a:cs typeface="Times New Roman" panose="02020603050405020304" pitchFamily="18" charset="0"/>
              </a:rPr>
              <a:t>softmax</a:t>
            </a:r>
            <a:r>
              <a:rPr lang="en-US" sz="3600" b="1" dirty="0">
                <a:solidFill>
                  <a:schemeClr val="accent1">
                    <a:lumMod val="50000"/>
                  </a:schemeClr>
                </a:solidFill>
                <a:latin typeface="Times New Roman" panose="02020603050405020304" pitchFamily="18" charset="0"/>
                <a:cs typeface="Times New Roman" panose="02020603050405020304" pitchFamily="18" charset="0"/>
              </a:rPr>
              <a:t> function</a:t>
            </a:r>
          </a:p>
        </p:txBody>
      </p:sp>
      <p:sp>
        <p:nvSpPr>
          <p:cNvPr id="3" name="Content Placeholder 2">
            <a:extLst>
              <a:ext uri="{FF2B5EF4-FFF2-40B4-BE49-F238E27FC236}">
                <a16:creationId xmlns:a16="http://schemas.microsoft.com/office/drawing/2014/main" xmlns="" id="{43BA191C-5681-E64A-B840-660DF774D47E}"/>
              </a:ext>
            </a:extLst>
          </p:cNvPr>
          <p:cNvSpPr>
            <a:spLocks noGrp="1"/>
          </p:cNvSpPr>
          <p:nvPr>
            <p:ph idx="1"/>
          </p:nvPr>
        </p:nvSpPr>
        <p:spPr>
          <a:xfrm>
            <a:off x="1320801" y="1475967"/>
            <a:ext cx="10058401" cy="4614052"/>
          </a:xfrm>
        </p:spPr>
        <p:txBody>
          <a:bodyPr/>
          <a:lstStyle/>
          <a:p>
            <a:pPr lvl="1"/>
            <a:r>
              <a:rPr lang="en-US" sz="2800" dirty="0">
                <a:latin typeface="Times New Roman" panose="02020603050405020304" pitchFamily="18" charset="0"/>
                <a:cs typeface="Times New Roman" panose="02020603050405020304" pitchFamily="18" charset="0"/>
              </a:rPr>
              <a:t>Turns  a vector </a:t>
            </a:r>
            <a:r>
              <a:rPr lang="en-US" sz="2800" i="1" dirty="0">
                <a:latin typeface="Times New Roman" panose="02020603050405020304" pitchFamily="18" charset="0"/>
                <a:cs typeface="Times New Roman" panose="02020603050405020304" pitchFamily="18" charset="0"/>
              </a:rPr>
              <a:t>z </a:t>
            </a:r>
            <a:r>
              <a:rPr lang="en-US" sz="2800"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z</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z</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a:t>
            </a:r>
            <a:r>
              <a:rPr lang="en-US" sz="2800" i="1" dirty="0" err="1">
                <a:latin typeface="Times New Roman" panose="02020603050405020304" pitchFamily="18" charset="0"/>
                <a:cs typeface="Times New Roman" panose="02020603050405020304" pitchFamily="18" charset="0"/>
              </a:rPr>
              <a:t>z</a:t>
            </a:r>
            <a:r>
              <a:rPr lang="en-US" sz="2800" i="1" baseline="-25000" dirty="0" err="1">
                <a:latin typeface="Times New Roman" panose="02020603050405020304" pitchFamily="18" charset="0"/>
                <a:cs typeface="Times New Roman" panose="02020603050405020304" pitchFamily="18" charset="0"/>
              </a:rPr>
              <a:t>k</a:t>
            </a:r>
            <a:r>
              <a:rPr lang="en-US" sz="2800" dirty="0">
                <a:latin typeface="Times New Roman" panose="02020603050405020304" pitchFamily="18" charset="0"/>
                <a:cs typeface="Times New Roman" panose="02020603050405020304" pitchFamily="18" charset="0"/>
              </a:rPr>
              <a:t>] of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arbitrary values into probabilities </a:t>
            </a:r>
          </a:p>
          <a:p>
            <a:pPr marL="0" indent="0">
              <a:buNone/>
            </a:pPr>
            <a:endParaRPr lang="en-US" dirty="0"/>
          </a:p>
        </p:txBody>
      </p:sp>
      <p:sp>
        <p:nvSpPr>
          <p:cNvPr id="4" name="Slide Number Placeholder 3">
            <a:extLst>
              <a:ext uri="{FF2B5EF4-FFF2-40B4-BE49-F238E27FC236}">
                <a16:creationId xmlns:a16="http://schemas.microsoft.com/office/drawing/2014/main" xmlns="" id="{BCD8853B-5D9E-5645-B1C9-8D591EDC2A8C}"/>
              </a:ext>
            </a:extLst>
          </p:cNvPr>
          <p:cNvSpPr>
            <a:spLocks noGrp="1"/>
          </p:cNvSpPr>
          <p:nvPr>
            <p:ph type="sldNum" sz="quarter" idx="12"/>
          </p:nvPr>
        </p:nvSpPr>
        <p:spPr/>
        <p:txBody>
          <a:bodyPr/>
          <a:lstStyle/>
          <a:p>
            <a:fld id="{D07771B2-D7F7-364E-B6F3-F7FE93606BCE}" type="slidenum">
              <a:rPr lang="en-US" smtClean="0"/>
              <a:t>112</a:t>
            </a:fld>
            <a:endParaRPr lang="en-US"/>
          </a:p>
        </p:txBody>
      </p:sp>
      <p:pic>
        <p:nvPicPr>
          <p:cNvPr id="8" name="Picture 7">
            <a:extLst>
              <a:ext uri="{FF2B5EF4-FFF2-40B4-BE49-F238E27FC236}">
                <a16:creationId xmlns:a16="http://schemas.microsoft.com/office/drawing/2014/main" xmlns="" id="{2FB1B253-675B-404B-BDC4-633810AB11E7}"/>
              </a:ext>
            </a:extLst>
          </p:cNvPr>
          <p:cNvPicPr>
            <a:picLocks noChangeAspect="1"/>
          </p:cNvPicPr>
          <p:nvPr/>
        </p:nvPicPr>
        <p:blipFill>
          <a:blip r:embed="rId2"/>
          <a:stretch>
            <a:fillRect/>
          </a:stretch>
        </p:blipFill>
        <p:spPr>
          <a:xfrm>
            <a:off x="2285684" y="2618371"/>
            <a:ext cx="7371285" cy="861579"/>
          </a:xfrm>
          <a:prstGeom prst="rect">
            <a:avLst/>
          </a:prstGeom>
        </p:spPr>
      </p:pic>
      <p:pic>
        <p:nvPicPr>
          <p:cNvPr id="9" name="Picture 8">
            <a:extLst>
              <a:ext uri="{FF2B5EF4-FFF2-40B4-BE49-F238E27FC236}">
                <a16:creationId xmlns:a16="http://schemas.microsoft.com/office/drawing/2014/main" xmlns="" id="{11DBF203-7EAD-5A46-B7F7-7557F9A34A3C}"/>
              </a:ext>
            </a:extLst>
          </p:cNvPr>
          <p:cNvPicPr>
            <a:picLocks noChangeAspect="1"/>
          </p:cNvPicPr>
          <p:nvPr/>
        </p:nvPicPr>
        <p:blipFill>
          <a:blip r:embed="rId3"/>
          <a:stretch>
            <a:fillRect/>
          </a:stretch>
        </p:blipFill>
        <p:spPr>
          <a:xfrm>
            <a:off x="2027434" y="4928458"/>
            <a:ext cx="8137132" cy="1053040"/>
          </a:xfrm>
          <a:prstGeom prst="rect">
            <a:avLst/>
          </a:prstGeom>
        </p:spPr>
      </p:pic>
      <p:pic>
        <p:nvPicPr>
          <p:cNvPr id="11" name="Picture 10">
            <a:extLst>
              <a:ext uri="{FF2B5EF4-FFF2-40B4-BE49-F238E27FC236}">
                <a16:creationId xmlns:a16="http://schemas.microsoft.com/office/drawing/2014/main" xmlns="" id="{586A0B18-F3A8-1148-9B9C-E713ADAF0C0B}"/>
              </a:ext>
            </a:extLst>
          </p:cNvPr>
          <p:cNvPicPr>
            <a:picLocks noChangeAspect="1"/>
          </p:cNvPicPr>
          <p:nvPr/>
        </p:nvPicPr>
        <p:blipFill>
          <a:blip r:embed="rId4"/>
          <a:srcRect/>
          <a:stretch/>
        </p:blipFill>
        <p:spPr>
          <a:xfrm>
            <a:off x="1141287" y="3453728"/>
            <a:ext cx="9748095" cy="1366209"/>
          </a:xfrm>
          <a:prstGeom prst="rect">
            <a:avLst/>
          </a:prstGeom>
        </p:spPr>
      </p:pic>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28693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C60433-E5CD-5A47-B7F8-BE3FB424BDE9}"/>
              </a:ext>
            </a:extLst>
          </p:cNvPr>
          <p:cNvSpPr>
            <a:spLocks noGrp="1"/>
          </p:cNvSpPr>
          <p:nvPr>
            <p:ph type="title"/>
          </p:nvPr>
        </p:nvSpPr>
        <p:spPr>
          <a:xfrm>
            <a:off x="1097280" y="286605"/>
            <a:ext cx="10485120" cy="1211996"/>
          </a:xfrm>
        </p:spPr>
        <p:txBody>
          <a:bodyPr>
            <a:normAutofit/>
          </a:bodyPr>
          <a:lstStyle/>
          <a:p>
            <a:r>
              <a:rPr lang="en-US" sz="3600" b="1" dirty="0" err="1">
                <a:solidFill>
                  <a:schemeClr val="accent1">
                    <a:lumMod val="50000"/>
                  </a:schemeClr>
                </a:solidFill>
                <a:latin typeface="Times New Roman" panose="02020603050405020304" pitchFamily="18" charset="0"/>
                <a:cs typeface="Times New Roman" panose="02020603050405020304" pitchFamily="18" charset="0"/>
              </a:rPr>
              <a:t>Softmax</a:t>
            </a:r>
            <a:r>
              <a:rPr lang="en-US" sz="3600" b="1" dirty="0">
                <a:solidFill>
                  <a:schemeClr val="accent1">
                    <a:lumMod val="50000"/>
                  </a:schemeClr>
                </a:solidFill>
                <a:latin typeface="Times New Roman" panose="02020603050405020304" pitchFamily="18" charset="0"/>
                <a:cs typeface="Times New Roman" panose="02020603050405020304" pitchFamily="18" charset="0"/>
              </a:rPr>
              <a:t> in multinomial logistic regression</a:t>
            </a:r>
          </a:p>
        </p:txBody>
      </p:sp>
      <p:pic>
        <p:nvPicPr>
          <p:cNvPr id="5" name="Content Placeholder 4">
            <a:extLst>
              <a:ext uri="{FF2B5EF4-FFF2-40B4-BE49-F238E27FC236}">
                <a16:creationId xmlns:a16="http://schemas.microsoft.com/office/drawing/2014/main" xmlns="" id="{70DD8E05-C5EC-EF4B-88CC-ABB35037F488}"/>
              </a:ext>
            </a:extLst>
          </p:cNvPr>
          <p:cNvPicPr>
            <a:picLocks noGrp="1" noChangeAspect="1"/>
          </p:cNvPicPr>
          <p:nvPr>
            <p:ph idx="1"/>
          </p:nvPr>
        </p:nvPicPr>
        <p:blipFill>
          <a:blip r:embed="rId2"/>
          <a:srcRect/>
          <a:stretch/>
        </p:blipFill>
        <p:spPr>
          <a:xfrm>
            <a:off x="2438400" y="1803401"/>
            <a:ext cx="6359093" cy="2119697"/>
          </a:xfrm>
          <a:prstGeom prst="rect">
            <a:avLst/>
          </a:prstGeom>
        </p:spPr>
      </p:pic>
      <p:sp>
        <p:nvSpPr>
          <p:cNvPr id="4" name="Slide Number Placeholder 3">
            <a:extLst>
              <a:ext uri="{FF2B5EF4-FFF2-40B4-BE49-F238E27FC236}">
                <a16:creationId xmlns:a16="http://schemas.microsoft.com/office/drawing/2014/main" xmlns="" id="{4C70A2D5-249F-1C4F-9601-2F01D287E14D}"/>
              </a:ext>
            </a:extLst>
          </p:cNvPr>
          <p:cNvSpPr>
            <a:spLocks noGrp="1"/>
          </p:cNvSpPr>
          <p:nvPr>
            <p:ph type="sldNum" sz="quarter" idx="12"/>
          </p:nvPr>
        </p:nvSpPr>
        <p:spPr/>
        <p:txBody>
          <a:bodyPr/>
          <a:lstStyle/>
          <a:p>
            <a:fld id="{D07771B2-D7F7-364E-B6F3-F7FE93606BCE}" type="slidenum">
              <a:rPr lang="en-US" smtClean="0"/>
              <a:t>113</a:t>
            </a:fld>
            <a:endParaRPr lang="en-US"/>
          </a:p>
        </p:txBody>
      </p:sp>
      <p:sp>
        <p:nvSpPr>
          <p:cNvPr id="3" name="TextBox 2">
            <a:extLst>
              <a:ext uri="{FF2B5EF4-FFF2-40B4-BE49-F238E27FC236}">
                <a16:creationId xmlns:a16="http://schemas.microsoft.com/office/drawing/2014/main" xmlns="" id="{8343F32C-9B45-1444-9D14-AA9A7FF1106E}"/>
              </a:ext>
            </a:extLst>
          </p:cNvPr>
          <p:cNvSpPr txBox="1"/>
          <p:nvPr/>
        </p:nvSpPr>
        <p:spPr>
          <a:xfrm>
            <a:off x="1121877" y="4057027"/>
            <a:ext cx="10993120" cy="1323439"/>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Input is still the dot product between weight vector </a:t>
            </a:r>
            <a:r>
              <a:rPr lang="en-US" sz="2800" i="1" dirty="0">
                <a:latin typeface="Times New Roman" panose="02020603050405020304" pitchFamily="18" charset="0"/>
                <a:cs typeface="Times New Roman" panose="02020603050405020304" pitchFamily="18" charset="0"/>
              </a:rPr>
              <a:t>w </a:t>
            </a:r>
            <a:r>
              <a:rPr lang="en-US" sz="2800" dirty="0">
                <a:latin typeface="Times New Roman" panose="02020603050405020304" pitchFamily="18" charset="0"/>
                <a:cs typeface="Times New Roman" panose="02020603050405020304" pitchFamily="18" charset="0"/>
              </a:rPr>
              <a:t>and input vector </a:t>
            </a:r>
            <a:r>
              <a:rPr lang="en-US" sz="2800" i="1" dirty="0">
                <a:latin typeface="Times New Roman" panose="02020603050405020304" pitchFamily="18" charset="0"/>
                <a:cs typeface="Times New Roman" panose="02020603050405020304" pitchFamily="18" charset="0"/>
              </a:rPr>
              <a:t>x</a:t>
            </a:r>
          </a:p>
          <a:p>
            <a:pPr algn="just"/>
            <a:r>
              <a:rPr lang="en-US" sz="2800" dirty="0">
                <a:latin typeface="Times New Roman" panose="02020603050405020304" pitchFamily="18" charset="0"/>
                <a:cs typeface="Times New Roman" panose="02020603050405020304" pitchFamily="18" charset="0"/>
              </a:rPr>
              <a:t>But now we’ll need separate weight vectors for each of the </a:t>
            </a:r>
            <a:r>
              <a:rPr lang="en-US" sz="2800" i="1" dirty="0">
                <a:latin typeface="Times New Roman" panose="02020603050405020304" pitchFamily="18" charset="0"/>
                <a:cs typeface="Times New Roman" panose="02020603050405020304" pitchFamily="18" charset="0"/>
              </a:rPr>
              <a:t>K </a:t>
            </a:r>
            <a:r>
              <a:rPr lang="en-US" sz="2800" dirty="0">
                <a:latin typeface="Times New Roman" panose="02020603050405020304" pitchFamily="18" charset="0"/>
                <a:cs typeface="Times New Roman" panose="02020603050405020304" pitchFamily="18" charset="0"/>
              </a:rPr>
              <a:t>classes. </a:t>
            </a:r>
          </a:p>
          <a:p>
            <a:endParaRPr lang="en-US" sz="2400" dirty="0"/>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84717948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1C7A38-E4BF-6B4B-A217-C2E718A9B179}"/>
              </a:ext>
            </a:extLst>
          </p:cNvPr>
          <p:cNvSpPr>
            <a:spLocks noGrp="1"/>
          </p:cNvSpPr>
          <p:nvPr>
            <p:ph type="title"/>
          </p:nvPr>
        </p:nvSpPr>
        <p:spPr>
          <a:xfrm>
            <a:off x="609600" y="159603"/>
            <a:ext cx="11582400" cy="907196"/>
          </a:xfrm>
        </p:spPr>
        <p:txBody>
          <a:bodyPr>
            <a:no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Features in binary versus multinomial logistic regression</a:t>
            </a:r>
          </a:p>
        </p:txBody>
      </p:sp>
      <p:sp>
        <p:nvSpPr>
          <p:cNvPr id="7" name="Content Placeholder 6">
            <a:extLst>
              <a:ext uri="{FF2B5EF4-FFF2-40B4-BE49-F238E27FC236}">
                <a16:creationId xmlns:a16="http://schemas.microsoft.com/office/drawing/2014/main" xmlns="" id="{DD70CA76-6649-5C4A-BB87-695522F5855B}"/>
              </a:ext>
            </a:extLst>
          </p:cNvPr>
          <p:cNvSpPr>
            <a:spLocks noGrp="1"/>
          </p:cNvSpPr>
          <p:nvPr>
            <p:ph idx="1"/>
          </p:nvPr>
        </p:nvSpPr>
        <p:spPr>
          <a:xfrm>
            <a:off x="1166916" y="1443255"/>
            <a:ext cx="10415483" cy="4043680"/>
          </a:xfrm>
        </p:spPr>
        <p:txBody>
          <a:bodyPr/>
          <a:lstStyle/>
          <a:p>
            <a:r>
              <a:rPr lang="en-US" dirty="0">
                <a:latin typeface="Times New Roman" panose="02020603050405020304" pitchFamily="18" charset="0"/>
                <a:cs typeface="Times New Roman" panose="02020603050405020304" pitchFamily="18" charset="0"/>
              </a:rPr>
              <a:t>Binary: positive weight </a:t>
            </a:r>
            <a:r>
              <a:rPr lang="en-US" dirty="0">
                <a:latin typeface="Times New Roman" panose="02020603050405020304" pitchFamily="18" charset="0"/>
                <a:cs typeface="Times New Roman" panose="02020603050405020304" pitchFamily="18" charset="0"/>
                <a:sym typeface="Wingdings" pitchFamily="2" charset="2"/>
              </a:rPr>
              <a:t> y=1  neg weight  y=0</a:t>
            </a:r>
            <a:endParaRPr lang="en-US" dirty="0">
              <a:latin typeface="Times New Roman" panose="02020603050405020304" pitchFamily="18" charset="0"/>
              <a:cs typeface="Times New Roman" panose="02020603050405020304" pitchFamily="18" charset="0"/>
            </a:endParaRPr>
          </a:p>
          <a:p>
            <a:endParaRPr lang="en-US" dirty="0"/>
          </a:p>
          <a:p>
            <a:endParaRPr lang="en-US" dirty="0"/>
          </a:p>
          <a:p>
            <a:endParaRPr lang="en-US" dirty="0" smtClean="0"/>
          </a:p>
          <a:p>
            <a:r>
              <a:rPr lang="en-US" dirty="0" err="1" smtClean="0">
                <a:latin typeface="Times New Roman" panose="02020603050405020304" pitchFamily="18" charset="0"/>
                <a:cs typeface="Times New Roman" panose="02020603050405020304" pitchFamily="18" charset="0"/>
              </a:rPr>
              <a:t>Multinominal</a:t>
            </a:r>
            <a:r>
              <a:rPr lang="en-US" dirty="0">
                <a:latin typeface="Times New Roman" panose="02020603050405020304" pitchFamily="18" charset="0"/>
                <a:cs typeface="Times New Roman" panose="02020603050405020304" pitchFamily="18" charset="0"/>
              </a:rPr>
              <a:t>: separate weights for each class:</a:t>
            </a:r>
          </a:p>
        </p:txBody>
      </p:sp>
      <p:sp>
        <p:nvSpPr>
          <p:cNvPr id="4" name="Slide Number Placeholder 3">
            <a:extLst>
              <a:ext uri="{FF2B5EF4-FFF2-40B4-BE49-F238E27FC236}">
                <a16:creationId xmlns:a16="http://schemas.microsoft.com/office/drawing/2014/main" xmlns="" id="{AC02F31A-6DAD-F644-9960-23B353DCDEA4}"/>
              </a:ext>
            </a:extLst>
          </p:cNvPr>
          <p:cNvSpPr>
            <a:spLocks noGrp="1"/>
          </p:cNvSpPr>
          <p:nvPr>
            <p:ph type="sldNum" sz="quarter" idx="12"/>
          </p:nvPr>
        </p:nvSpPr>
        <p:spPr/>
        <p:txBody>
          <a:bodyPr/>
          <a:lstStyle/>
          <a:p>
            <a:fld id="{D07771B2-D7F7-364E-B6F3-F7FE93606BCE}" type="slidenum">
              <a:rPr lang="en-US" smtClean="0"/>
              <a:t>114</a:t>
            </a:fld>
            <a:endParaRPr lang="en-US"/>
          </a:p>
        </p:txBody>
      </p:sp>
      <p:pic>
        <p:nvPicPr>
          <p:cNvPr id="9" name="Picture 8">
            <a:extLst>
              <a:ext uri="{FF2B5EF4-FFF2-40B4-BE49-F238E27FC236}">
                <a16:creationId xmlns:a16="http://schemas.microsoft.com/office/drawing/2014/main" xmlns="" id="{C7EF844B-6DD5-8548-8A43-E8FF8722ABD3}"/>
              </a:ext>
            </a:extLst>
          </p:cNvPr>
          <p:cNvPicPr>
            <a:picLocks noChangeAspect="1"/>
          </p:cNvPicPr>
          <p:nvPr/>
        </p:nvPicPr>
        <p:blipFill>
          <a:blip r:embed="rId2"/>
          <a:stretch>
            <a:fillRect/>
          </a:stretch>
        </p:blipFill>
        <p:spPr>
          <a:xfrm>
            <a:off x="2336800" y="1873362"/>
            <a:ext cx="5123392" cy="1591733"/>
          </a:xfrm>
          <a:prstGeom prst="rect">
            <a:avLst/>
          </a:prstGeom>
        </p:spPr>
      </p:pic>
      <p:sp>
        <p:nvSpPr>
          <p:cNvPr id="13" name="TextBox 12">
            <a:extLst>
              <a:ext uri="{FF2B5EF4-FFF2-40B4-BE49-F238E27FC236}">
                <a16:creationId xmlns:a16="http://schemas.microsoft.com/office/drawing/2014/main" xmlns="" id="{32EA04EC-BD2C-1247-B38A-F407216F6CE6}"/>
              </a:ext>
            </a:extLst>
          </p:cNvPr>
          <p:cNvSpPr txBox="1"/>
          <p:nvPr/>
        </p:nvSpPr>
        <p:spPr>
          <a:xfrm>
            <a:off x="8457397" y="2209802"/>
            <a:ext cx="1905803" cy="666786"/>
          </a:xfrm>
          <a:prstGeom prst="rect">
            <a:avLst/>
          </a:prstGeom>
          <a:noFill/>
        </p:spPr>
        <p:txBody>
          <a:bodyPr wrap="square" rtlCol="0">
            <a:spAutoFit/>
          </a:bodyPr>
          <a:lstStyle/>
          <a:p>
            <a:r>
              <a:rPr lang="en-US" sz="3733" dirty="0">
                <a:latin typeface="Times New Roman" panose="02020603050405020304" pitchFamily="18" charset="0"/>
                <a:cs typeface="Times New Roman" panose="02020603050405020304" pitchFamily="18" charset="0"/>
              </a:rPr>
              <a:t>w</a:t>
            </a:r>
            <a:r>
              <a:rPr lang="en-US" sz="3733" baseline="-25000" dirty="0">
                <a:latin typeface="Times New Roman" panose="02020603050405020304" pitchFamily="18" charset="0"/>
                <a:cs typeface="Times New Roman" panose="02020603050405020304" pitchFamily="18" charset="0"/>
              </a:rPr>
              <a:t>5</a:t>
            </a:r>
            <a:r>
              <a:rPr lang="en-US" sz="3733" dirty="0">
                <a:latin typeface="Times New Roman" panose="02020603050405020304" pitchFamily="18" charset="0"/>
                <a:cs typeface="Times New Roman" panose="02020603050405020304" pitchFamily="18" charset="0"/>
              </a:rPr>
              <a:t> = 3.0</a:t>
            </a:r>
          </a:p>
        </p:txBody>
      </p:sp>
      <p:pic>
        <p:nvPicPr>
          <p:cNvPr id="15" name="Picture 14">
            <a:extLst>
              <a:ext uri="{FF2B5EF4-FFF2-40B4-BE49-F238E27FC236}">
                <a16:creationId xmlns:a16="http://schemas.microsoft.com/office/drawing/2014/main" xmlns="" id="{8C1AF89A-F9CE-7749-9CC7-F343971032E7}"/>
              </a:ext>
            </a:extLst>
          </p:cNvPr>
          <p:cNvPicPr>
            <a:picLocks noChangeAspect="1"/>
          </p:cNvPicPr>
          <p:nvPr/>
        </p:nvPicPr>
        <p:blipFill>
          <a:blip r:embed="rId3"/>
          <a:stretch>
            <a:fillRect/>
          </a:stretch>
        </p:blipFill>
        <p:spPr>
          <a:xfrm>
            <a:off x="1864747" y="4384206"/>
            <a:ext cx="9019823" cy="1591733"/>
          </a:xfrm>
          <a:prstGeom prst="rect">
            <a:avLst/>
          </a:prstGeom>
        </p:spPr>
      </p:pic>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78044356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11931" y="1420586"/>
            <a:ext cx="11751468" cy="3837214"/>
          </a:xfrm>
          <a:prstGeom prst="rect">
            <a:avLst/>
          </a:prstGeom>
          <a:noFill/>
          <a:ln w="9525">
            <a:noFill/>
            <a:miter lim="800000"/>
            <a:headEnd/>
            <a:tailEnd/>
          </a:ln>
          <a:effec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115</a:t>
            </a:fld>
            <a:endParaRPr lang="en-US"/>
          </a:p>
        </p:txBody>
      </p:sp>
    </p:spTree>
    <p:extLst>
      <p:ext uri="{BB962C8B-B14F-4D97-AF65-F5344CB8AC3E}">
        <p14:creationId xmlns:p14="http://schemas.microsoft.com/office/powerpoint/2010/main" val="40619902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Choosing a measure of success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For balanced-classification problems, where every class is equally likely, accuracy and area under the receiver operating characteristic curve (ROC AUC) are common metrics. </a:t>
            </a:r>
          </a:p>
          <a:p>
            <a:pPr algn="just"/>
            <a:r>
              <a:rPr lang="en-US" dirty="0" smtClean="0">
                <a:latin typeface="Times New Roman" panose="02020603050405020304" pitchFamily="18" charset="0"/>
                <a:cs typeface="Times New Roman" panose="02020603050405020304" pitchFamily="18" charset="0"/>
              </a:rPr>
              <a:t>For class-imbalanced problems, you can use precision and recall. </a:t>
            </a:r>
          </a:p>
          <a:p>
            <a:pPr algn="just"/>
            <a:r>
              <a:rPr lang="en-US" dirty="0" smtClean="0">
                <a:latin typeface="Times New Roman" panose="02020603050405020304" pitchFamily="18" charset="0"/>
                <a:cs typeface="Times New Roman" panose="02020603050405020304" pitchFamily="18" charset="0"/>
              </a:rPr>
              <a:t>For ranking problems or </a:t>
            </a:r>
            <a:r>
              <a:rPr lang="en-US" dirty="0" err="1" smtClean="0">
                <a:latin typeface="Times New Roman" panose="02020603050405020304" pitchFamily="18" charset="0"/>
                <a:cs typeface="Times New Roman" panose="02020603050405020304" pitchFamily="18" charset="0"/>
              </a:rPr>
              <a:t>multilabel</a:t>
            </a:r>
            <a:r>
              <a:rPr lang="en-US" dirty="0" smtClean="0">
                <a:latin typeface="Times New Roman" panose="02020603050405020304" pitchFamily="18" charset="0"/>
                <a:cs typeface="Times New Roman" panose="02020603050405020304" pitchFamily="18" charset="0"/>
              </a:rPr>
              <a:t> classification, you can use mean average precision. </a:t>
            </a:r>
          </a:p>
          <a:p>
            <a:pPr algn="just"/>
            <a:r>
              <a:rPr lang="en-US" dirty="0" smtClean="0">
                <a:latin typeface="Times New Roman" panose="02020603050405020304" pitchFamily="18" charset="0"/>
                <a:cs typeface="Times New Roman" panose="02020603050405020304" pitchFamily="18" charset="0"/>
              </a:rPr>
              <a:t>And it isn’t uncommon to have to define your own custom metric by which to measure success</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116</a:t>
            </a:fld>
            <a:endParaRPr lang="en-US"/>
          </a:p>
        </p:txBody>
      </p:sp>
    </p:spTree>
    <p:extLst>
      <p:ext uri="{BB962C8B-B14F-4D97-AF65-F5344CB8AC3E}">
        <p14:creationId xmlns:p14="http://schemas.microsoft.com/office/powerpoint/2010/main" val="181143233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Reference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Machine Learning with </a:t>
            </a:r>
            <a:r>
              <a:rPr lang="en-US" dirty="0" err="1">
                <a:latin typeface="Times New Roman" panose="02020603050405020304" pitchFamily="18" charset="0"/>
                <a:cs typeface="Times New Roman" panose="02020603050405020304" pitchFamily="18" charset="0"/>
              </a:rPr>
              <a:t>PyTorch</a:t>
            </a:r>
            <a:r>
              <a:rPr lang="en-US" dirty="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Scikit</a:t>
            </a:r>
            <a:r>
              <a:rPr lang="en-US" dirty="0" smtClean="0">
                <a:latin typeface="Times New Roman" panose="02020603050405020304" pitchFamily="18" charset="0"/>
                <a:cs typeface="Times New Roman" panose="02020603050405020304" pitchFamily="18" charset="0"/>
              </a:rPr>
              <a:t>-Learn (Sebastian </a:t>
            </a:r>
            <a:r>
              <a:rPr lang="en-US" dirty="0" err="1" smtClean="0">
                <a:latin typeface="Times New Roman" panose="02020603050405020304" pitchFamily="18" charset="0"/>
                <a:cs typeface="Times New Roman" panose="02020603050405020304" pitchFamily="18" charset="0"/>
              </a:rPr>
              <a:t>Raschka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Yuxi</a:t>
            </a:r>
            <a:r>
              <a:rPr lang="en-US" dirty="0" smtClean="0">
                <a:latin typeface="Times New Roman" panose="02020603050405020304" pitchFamily="18" charset="0"/>
                <a:cs typeface="Times New Roman" panose="02020603050405020304" pitchFamily="18" charset="0"/>
              </a:rPr>
              <a:t> Liu, </a:t>
            </a:r>
            <a:r>
              <a:rPr lang="en-US" dirty="0" err="1" smtClean="0">
                <a:latin typeface="Times New Roman" panose="02020603050405020304" pitchFamily="18" charset="0"/>
                <a:cs typeface="Times New Roman" panose="02020603050405020304" pitchFamily="18" charset="0"/>
              </a:rPr>
              <a:t>Vahid</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Mirjalili</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Machine Learning (Tom M. Mitchell)</a:t>
            </a:r>
          </a:p>
          <a:p>
            <a:r>
              <a:rPr lang="en-US" dirty="0" smtClean="0">
                <a:latin typeface="Times New Roman" panose="02020603050405020304" pitchFamily="18" charset="0"/>
                <a:cs typeface="Times New Roman" panose="02020603050405020304" pitchFamily="18" charset="0"/>
              </a:rPr>
              <a:t>Pattern Recognition and </a:t>
            </a:r>
            <a:r>
              <a:rPr lang="en-US" dirty="0">
                <a:latin typeface="Times New Roman" panose="02020603050405020304" pitchFamily="18" charset="0"/>
                <a:cs typeface="Times New Roman" panose="02020603050405020304" pitchFamily="18" charset="0"/>
              </a:rPr>
              <a:t>Machine Learning (Christopher M. Bishop</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Stanford </a:t>
            </a:r>
            <a:r>
              <a:rPr lang="en-US" dirty="0">
                <a:latin typeface="Times New Roman" panose="02020603050405020304" pitchFamily="18" charset="0"/>
                <a:cs typeface="Times New Roman" panose="02020603050405020304" pitchFamily="18" charset="0"/>
              </a:rPr>
              <a:t>lectures (</a:t>
            </a:r>
            <a:r>
              <a:rPr lang="en-US" dirty="0" err="1">
                <a:latin typeface="Times New Roman" panose="02020603050405020304" pitchFamily="18" charset="0"/>
                <a:cs typeface="Times New Roman" panose="02020603050405020304" pitchFamily="18" charset="0"/>
              </a:rPr>
              <a:t>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jurafsky</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117</a:t>
            </a:fld>
            <a:endParaRPr lang="en-US"/>
          </a:p>
        </p:txBody>
      </p:sp>
    </p:spTree>
    <p:extLst>
      <p:ext uri="{BB962C8B-B14F-4D97-AF65-F5344CB8AC3E}">
        <p14:creationId xmlns:p14="http://schemas.microsoft.com/office/powerpoint/2010/main" val="12146377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7540" y="2351405"/>
            <a:ext cx="6949440" cy="780415"/>
          </a:xfrm>
        </p:spPr>
        <p:txBody>
          <a:bodyPr>
            <a:noAutofit/>
          </a:bodyPr>
          <a:lstStyle/>
          <a:p>
            <a:pPr marL="0" indent="0">
              <a:buNone/>
            </a:pPr>
            <a:r>
              <a:rPr lang="en-US" sz="7200" b="1" dirty="0" smtClean="0">
                <a:solidFill>
                  <a:schemeClr val="accent1">
                    <a:lumMod val="50000"/>
                  </a:schemeClr>
                </a:solidFill>
                <a:latin typeface="Times New Roman" panose="02020603050405020304" pitchFamily="18" charset="0"/>
                <a:cs typeface="Times New Roman" panose="02020603050405020304" pitchFamily="18" charset="0"/>
              </a:rPr>
              <a:t>Thank you</a:t>
            </a:r>
            <a:endParaRPr lang="en-US" sz="7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DC0B2A6-010F-471F-851B-4A65FEBB73C7}" type="slidenum">
              <a:rPr lang="en-US" smtClean="0"/>
              <a:t>118</a:t>
            </a:fld>
            <a:endParaRPr lang="en-US"/>
          </a:p>
        </p:txBody>
      </p:sp>
    </p:spTree>
    <p:extLst>
      <p:ext uri="{BB962C8B-B14F-4D97-AF65-F5344CB8AC3E}">
        <p14:creationId xmlns:p14="http://schemas.microsoft.com/office/powerpoint/2010/main" val="968378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Unsupervised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Dimensionality Reduction</a:t>
            </a:r>
            <a:endParaRPr lang="en-US" dirty="0">
              <a:latin typeface="Times New Roman" panose="02020603050405020304" pitchFamily="18" charset="0"/>
              <a:cs typeface="Times New Roman" panose="02020603050405020304" pitchFamily="18" charset="0"/>
            </a:endParaRPr>
          </a:p>
          <a:p>
            <a:endParaRPr lang="en-US" b="1" dirty="0"/>
          </a:p>
        </p:txBody>
      </p:sp>
      <p:pic>
        <p:nvPicPr>
          <p:cNvPr id="4" name="Picture 3"/>
          <p:cNvPicPr>
            <a:picLocks noChangeAspect="1"/>
          </p:cNvPicPr>
          <p:nvPr/>
        </p:nvPicPr>
        <p:blipFill>
          <a:blip r:embed="rId3"/>
          <a:stretch>
            <a:fillRect/>
          </a:stretch>
        </p:blipFill>
        <p:spPr>
          <a:xfrm>
            <a:off x="1351280" y="2746921"/>
            <a:ext cx="6682196" cy="2983320"/>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12</a:t>
            </a:fld>
            <a:endParaRPr lang="en-US"/>
          </a:p>
        </p:txBody>
      </p:sp>
      <p:sp>
        <p:nvSpPr>
          <p:cNvPr id="7" name="Rectangle 6"/>
          <p:cNvSpPr/>
          <p:nvPr/>
        </p:nvSpPr>
        <p:spPr>
          <a:xfrm>
            <a:off x="8175716" y="2989789"/>
            <a:ext cx="3833404" cy="163121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Figure 1.7 shows an example where nonlinear dimensionality reduction was applied to compress a 3D Swiss roll onto a new 2D feature subspace</a:t>
            </a:r>
          </a:p>
        </p:txBody>
      </p:sp>
    </p:spTree>
    <p:extLst>
      <p:ext uri="{BB962C8B-B14F-4D97-AF65-F5344CB8AC3E}">
        <p14:creationId xmlns:p14="http://schemas.microsoft.com/office/powerpoint/2010/main" val="210822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Reinforcement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026" name="Picture 2" descr="Reinforcement Learning Tutorial - Javatpoin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1620" y="1690688"/>
            <a:ext cx="5715000"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13</a:t>
            </a:fld>
            <a:endParaRPr lang="en-US"/>
          </a:p>
        </p:txBody>
      </p:sp>
    </p:spTree>
    <p:extLst>
      <p:ext uri="{BB962C8B-B14F-4D97-AF65-F5344CB8AC3E}">
        <p14:creationId xmlns:p14="http://schemas.microsoft.com/office/powerpoint/2010/main" val="10208867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Basic terminologies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a:stretch>
            <a:fillRect/>
          </a:stretch>
        </p:blipFill>
        <p:spPr>
          <a:xfrm>
            <a:off x="1310640" y="1353211"/>
            <a:ext cx="8183880" cy="5362770"/>
          </a:xfrm>
          <a:prstGeom prst="rect">
            <a:avLst/>
          </a:prstGeom>
        </p:spPr>
      </p:pic>
      <p:sp>
        <p:nvSpPr>
          <p:cNvPr id="3" name="Slide Number Placeholder 2"/>
          <p:cNvSpPr>
            <a:spLocks noGrp="1"/>
          </p:cNvSpPr>
          <p:nvPr>
            <p:ph type="sldNum" sz="quarter" idx="12"/>
          </p:nvPr>
        </p:nvSpPr>
        <p:spPr/>
        <p:txBody>
          <a:bodyPr/>
          <a:lstStyle/>
          <a:p>
            <a:fld id="{2DC0B2A6-010F-471F-851B-4A65FEBB73C7}" type="slidenum">
              <a:rPr lang="en-US" smtClean="0"/>
              <a:t>14</a:t>
            </a:fld>
            <a:endParaRPr lang="en-US"/>
          </a:p>
        </p:txBody>
      </p:sp>
    </p:spTree>
    <p:extLst>
      <p:ext uri="{BB962C8B-B14F-4D97-AF65-F5344CB8AC3E}">
        <p14:creationId xmlns:p14="http://schemas.microsoft.com/office/powerpoint/2010/main" val="1200718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General end-to-end pipeline for machine learning systems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2050" name="Picture 2" descr="Hands-on End-to-End Automated Machine Learning | by Sadi Evren SEKER |  Towards Data Science"/>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230" b="8515"/>
          <a:stretch/>
        </p:blipFill>
        <p:spPr bwMode="auto">
          <a:xfrm>
            <a:off x="838200" y="1690688"/>
            <a:ext cx="10607039" cy="422318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2DC0B2A6-010F-471F-851B-4A65FEBB73C7}" type="slidenum">
              <a:rPr lang="en-US" smtClean="0"/>
              <a:t>15</a:t>
            </a:fld>
            <a:endParaRPr lang="en-US"/>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768882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920" y="172085"/>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Detailed roadmap for building machine learning systems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l="3060" r="5837"/>
          <a:stretch/>
        </p:blipFill>
        <p:spPr>
          <a:xfrm>
            <a:off x="2696392" y="1203960"/>
            <a:ext cx="6981008" cy="5566133"/>
          </a:xfrm>
          <a:prstGeom prst="rect">
            <a:avLst/>
          </a:prstGeom>
        </p:spPr>
      </p:pic>
      <p:sp>
        <p:nvSpPr>
          <p:cNvPr id="3" name="Slide Number Placeholder 2"/>
          <p:cNvSpPr>
            <a:spLocks noGrp="1"/>
          </p:cNvSpPr>
          <p:nvPr>
            <p:ph type="sldNum" sz="quarter" idx="12"/>
          </p:nvPr>
        </p:nvSpPr>
        <p:spPr/>
        <p:txBody>
          <a:bodyPr/>
          <a:lstStyle/>
          <a:p>
            <a:fld id="{2DC0B2A6-010F-471F-851B-4A65FEBB73C7}" type="slidenum">
              <a:rPr lang="en-US" smtClean="0"/>
              <a:t>16</a:t>
            </a:fld>
            <a:endParaRPr lang="en-US"/>
          </a:p>
        </p:txBody>
      </p:sp>
    </p:spTree>
    <p:extLst>
      <p:ext uri="{BB962C8B-B14F-4D97-AF65-F5344CB8AC3E}">
        <p14:creationId xmlns:p14="http://schemas.microsoft.com/office/powerpoint/2010/main" val="9966350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Data preprocessing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83360"/>
            <a:ext cx="10515600" cy="4693603"/>
          </a:xfrm>
        </p:spPr>
        <p:txBody>
          <a:bodyPr>
            <a:normAutofit fontScale="85000" lnSpcReduction="20000"/>
          </a:bodyPr>
          <a:lstStyle/>
          <a:p>
            <a:r>
              <a:rPr lang="en-US" sz="3300" b="1" dirty="0" smtClean="0">
                <a:latin typeface="Times New Roman" panose="02020603050405020304" pitchFamily="18" charset="0"/>
                <a:cs typeface="Times New Roman" panose="02020603050405020304" pitchFamily="18" charset="0"/>
              </a:rPr>
              <a:t>Feature scaling</a:t>
            </a:r>
          </a:p>
          <a:p>
            <a:endParaRPr lang="en-US" sz="3300" dirty="0" smtClean="0">
              <a:latin typeface="Times New Roman" panose="02020603050405020304" pitchFamily="18" charset="0"/>
              <a:cs typeface="Times New Roman" panose="02020603050405020304" pitchFamily="18" charset="0"/>
            </a:endParaRPr>
          </a:p>
          <a:p>
            <a:pPr lvl="1"/>
            <a:r>
              <a:rPr lang="en-US" sz="3200" dirty="0" smtClean="0">
                <a:latin typeface="Times New Roman" panose="02020603050405020304" pitchFamily="18" charset="0"/>
                <a:cs typeface="Times New Roman" panose="02020603050405020304" pitchFamily="18" charset="0"/>
              </a:rPr>
              <a:t>Feature </a:t>
            </a:r>
            <a:r>
              <a:rPr lang="en-US" sz="3200" dirty="0">
                <a:latin typeface="Times New Roman" panose="02020603050405020304" pitchFamily="18" charset="0"/>
                <a:cs typeface="Times New Roman" panose="02020603050405020304" pitchFamily="18" charset="0"/>
              </a:rPr>
              <a:t>scaling is a preprocessing technique used in machine learning to standardize the range of independent features (input data</a:t>
            </a:r>
            <a:r>
              <a:rPr lang="en-US" sz="3200" dirty="0" smtClean="0">
                <a:latin typeface="Times New Roman" panose="02020603050405020304" pitchFamily="18" charset="0"/>
                <a:cs typeface="Times New Roman" panose="02020603050405020304" pitchFamily="18" charset="0"/>
              </a:rPr>
              <a:t>)</a:t>
            </a:r>
          </a:p>
          <a:p>
            <a:pPr marL="457200" lvl="1" indent="0">
              <a:buNone/>
            </a:pPr>
            <a:endParaRPr lang="en-US" sz="3600" dirty="0" smtClean="0">
              <a:latin typeface="Times New Roman" panose="02020603050405020304" pitchFamily="18" charset="0"/>
              <a:cs typeface="Times New Roman" panose="02020603050405020304" pitchFamily="18" charset="0"/>
            </a:endParaRPr>
          </a:p>
          <a:p>
            <a:pPr lvl="2"/>
            <a:r>
              <a:rPr lang="en-US" sz="3200" dirty="0">
                <a:latin typeface="Times New Roman" panose="02020603050405020304" pitchFamily="18" charset="0"/>
                <a:cs typeface="Times New Roman" panose="02020603050405020304" pitchFamily="18" charset="0"/>
              </a:rPr>
              <a:t>Min-Max Scaling (</a:t>
            </a:r>
            <a:r>
              <a:rPr lang="en-US" sz="3200" dirty="0" smtClean="0">
                <a:latin typeface="Times New Roman" panose="02020603050405020304" pitchFamily="18" charset="0"/>
                <a:cs typeface="Times New Roman" panose="02020603050405020304" pitchFamily="18" charset="0"/>
              </a:rPr>
              <a:t>Normalization)</a:t>
            </a:r>
          </a:p>
          <a:p>
            <a:pPr lvl="3"/>
            <a:r>
              <a:rPr lang="en-US" sz="3100" dirty="0">
                <a:latin typeface="Times New Roman" panose="02020603050405020304" pitchFamily="18" charset="0"/>
                <a:cs typeface="Times New Roman" panose="02020603050405020304" pitchFamily="18" charset="0"/>
              </a:rPr>
              <a:t>rescaling of the features to a range of [0, 1]</a:t>
            </a:r>
            <a:endParaRPr lang="en-US" sz="3100" dirty="0" smtClean="0">
              <a:latin typeface="Times New Roman" panose="02020603050405020304" pitchFamily="18" charset="0"/>
              <a:cs typeface="Times New Roman" panose="02020603050405020304" pitchFamily="18" charset="0"/>
            </a:endParaRPr>
          </a:p>
          <a:p>
            <a:pPr lvl="1"/>
            <a:endParaRPr lang="en-US" sz="3600" b="1" dirty="0" smtClean="0">
              <a:latin typeface="Times New Roman" panose="02020603050405020304" pitchFamily="18" charset="0"/>
              <a:cs typeface="Times New Roman" panose="02020603050405020304" pitchFamily="18" charset="0"/>
            </a:endParaRPr>
          </a:p>
          <a:p>
            <a:pPr lvl="2"/>
            <a:r>
              <a:rPr lang="en-US" sz="3200" dirty="0">
                <a:latin typeface="Times New Roman" panose="02020603050405020304" pitchFamily="18" charset="0"/>
                <a:cs typeface="Times New Roman" panose="02020603050405020304" pitchFamily="18" charset="0"/>
              </a:rPr>
              <a:t>Standardization (Z-Score Scaling</a:t>
            </a:r>
            <a:r>
              <a:rPr lang="en-US" sz="3200" dirty="0" smtClean="0">
                <a:latin typeface="Times New Roman" panose="02020603050405020304" pitchFamily="18" charset="0"/>
                <a:cs typeface="Times New Roman" panose="02020603050405020304" pitchFamily="18" charset="0"/>
              </a:rPr>
              <a:t>)</a:t>
            </a:r>
          </a:p>
          <a:p>
            <a:pPr lvl="1"/>
            <a:endParaRPr lang="en-US" sz="3600" dirty="0">
              <a:latin typeface="Times New Roman" panose="02020603050405020304" pitchFamily="18" charset="0"/>
              <a:cs typeface="Times New Roman" panose="02020603050405020304" pitchFamily="18" charset="0"/>
            </a:endParaRPr>
          </a:p>
          <a:p>
            <a:pPr lvl="2"/>
            <a:r>
              <a:rPr lang="en-US" sz="3200" dirty="0" err="1" smtClean="0">
                <a:latin typeface="Times New Roman" panose="02020603050405020304" pitchFamily="18" charset="0"/>
                <a:cs typeface="Times New Roman" panose="02020603050405020304" pitchFamily="18" charset="0"/>
              </a:rPr>
              <a:t>Robustscaler</a:t>
            </a:r>
            <a:r>
              <a:rPr lang="en-US" sz="3200" dirty="0" smtClean="0">
                <a:latin typeface="Times New Roman" panose="02020603050405020304" pitchFamily="18" charset="0"/>
                <a:cs typeface="Times New Roman" panose="02020603050405020304" pitchFamily="18" charset="0"/>
              </a:rPr>
              <a:t> </a:t>
            </a:r>
          </a:p>
          <a:p>
            <a:pPr lvl="3"/>
            <a:r>
              <a:rPr lang="en-US" sz="3100" dirty="0">
                <a:latin typeface="Times New Roman" panose="02020603050405020304" pitchFamily="18" charset="0"/>
                <a:cs typeface="Times New Roman" panose="02020603050405020304" pitchFamily="18" charset="0"/>
              </a:rPr>
              <a:t>recommended </a:t>
            </a:r>
            <a:r>
              <a:rPr lang="en-US" sz="3100" dirty="0" smtClean="0">
                <a:latin typeface="Times New Roman" panose="02020603050405020304" pitchFamily="18" charset="0"/>
                <a:cs typeface="Times New Roman" panose="02020603050405020304" pitchFamily="18" charset="0"/>
              </a:rPr>
              <a:t>if </a:t>
            </a:r>
            <a:r>
              <a:rPr lang="en-US" sz="3100" dirty="0">
                <a:latin typeface="Times New Roman" panose="02020603050405020304" pitchFamily="18" charset="0"/>
                <a:cs typeface="Times New Roman" panose="02020603050405020304" pitchFamily="18" charset="0"/>
              </a:rPr>
              <a:t>working with small datasets that contain many outliers</a:t>
            </a:r>
            <a:endParaRPr lang="en-US" sz="3100" dirty="0" smtClean="0">
              <a:latin typeface="Times New Roman" panose="02020603050405020304" pitchFamily="18" charset="0"/>
              <a:cs typeface="Times New Roman" panose="02020603050405020304" pitchFamily="18" charset="0"/>
            </a:endParaRPr>
          </a:p>
          <a:p>
            <a:pPr lvl="1"/>
            <a:endParaRPr lang="en-US" dirty="0"/>
          </a:p>
          <a:p>
            <a:pPr marL="457200" lvl="1" indent="0">
              <a:buNone/>
            </a:pPr>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17</a:t>
            </a:fld>
            <a:endParaRPr lang="en-US"/>
          </a:p>
        </p:txBody>
      </p:sp>
    </p:spTree>
    <p:extLst>
      <p:ext uri="{BB962C8B-B14F-4D97-AF65-F5344CB8AC3E}">
        <p14:creationId xmlns:p14="http://schemas.microsoft.com/office/powerpoint/2010/main" val="836710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Standardization</a:t>
            </a:r>
            <a:endParaRPr lang="en-US" sz="3600" b="1" dirty="0">
              <a:solidFill>
                <a:schemeClr val="accent1">
                  <a:lumMod val="50000"/>
                </a:schemeClr>
              </a:solidFill>
            </a:endParaRPr>
          </a:p>
        </p:txBody>
      </p:sp>
      <p:pic>
        <p:nvPicPr>
          <p:cNvPr id="4" name="Content Placeholder 3"/>
          <p:cNvPicPr>
            <a:picLocks noGrp="1" noChangeAspect="1"/>
          </p:cNvPicPr>
          <p:nvPr>
            <p:ph idx="1"/>
          </p:nvPr>
        </p:nvPicPr>
        <p:blipFill>
          <a:blip r:embed="rId2"/>
          <a:stretch>
            <a:fillRect/>
          </a:stretch>
        </p:blipFill>
        <p:spPr>
          <a:xfrm>
            <a:off x="963716" y="1997135"/>
            <a:ext cx="6583040" cy="3032065"/>
          </a:xfrm>
          <a:prstGeom prst="rect">
            <a:avLst/>
          </a:prstGeom>
        </p:spPr>
      </p:pic>
      <p:sp>
        <p:nvSpPr>
          <p:cNvPr id="5" name="Rectangle 4"/>
          <p:cNvSpPr/>
          <p:nvPr/>
        </p:nvSpPr>
        <p:spPr>
          <a:xfrm>
            <a:off x="7546756" y="2220505"/>
            <a:ext cx="3078480" cy="317009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Figure 2.13 illustrates possible gradient updates with unscaled features (left) and standardized features (right), where the concentric circles represent the loss surface as a function of two model weights in a two-dimensional classification problem</a:t>
            </a:r>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18</a:t>
            </a:fld>
            <a:endParaRPr lang="en-US"/>
          </a:p>
        </p:txBody>
      </p:sp>
    </p:spTree>
    <p:extLst>
      <p:ext uri="{BB962C8B-B14F-4D97-AF65-F5344CB8AC3E}">
        <p14:creationId xmlns:p14="http://schemas.microsoft.com/office/powerpoint/2010/main" val="41439887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Standardization and Normalization </a:t>
            </a:r>
            <a:endParaRPr lang="en-US" sz="3600" b="1" dirty="0">
              <a:solidFill>
                <a:schemeClr val="accent1">
                  <a:lumMod val="50000"/>
                </a:schemeClr>
              </a:solidFill>
            </a:endParaRPr>
          </a:p>
        </p:txBody>
      </p:sp>
      <p:pic>
        <p:nvPicPr>
          <p:cNvPr id="4" name="Content Placeholder 3"/>
          <p:cNvPicPr>
            <a:picLocks noGrp="1" noChangeAspect="1"/>
          </p:cNvPicPr>
          <p:nvPr>
            <p:ph idx="1"/>
          </p:nvPr>
        </p:nvPicPr>
        <p:blipFill>
          <a:blip r:embed="rId2"/>
          <a:stretch>
            <a:fillRect/>
          </a:stretch>
        </p:blipFill>
        <p:spPr>
          <a:xfrm>
            <a:off x="703840" y="1654624"/>
            <a:ext cx="6262190" cy="3567616"/>
          </a:xfrm>
          <a:prstGeom prst="rect">
            <a:avLst/>
          </a:prstGeom>
        </p:spPr>
      </p:pic>
      <p:sp>
        <p:nvSpPr>
          <p:cNvPr id="5" name="Rectangle 4"/>
          <p:cNvSpPr/>
          <p:nvPr/>
        </p:nvSpPr>
        <p:spPr>
          <a:xfrm>
            <a:off x="6492240" y="2066608"/>
            <a:ext cx="4861560" cy="1631216"/>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table illustrates the difference between the two commonly used feature scaling </a:t>
            </a:r>
            <a:r>
              <a:rPr lang="en-US" sz="2000" dirty="0" smtClean="0">
                <a:latin typeface="Times New Roman" panose="02020603050405020304" pitchFamily="18" charset="0"/>
                <a:cs typeface="Times New Roman" panose="02020603050405020304" pitchFamily="18" charset="0"/>
              </a:rPr>
              <a:t>techniques</a:t>
            </a:r>
            <a:r>
              <a:rPr lang="en-US" sz="2000" dirty="0">
                <a:latin typeface="Times New Roman" panose="02020603050405020304" pitchFamily="18" charset="0"/>
                <a:cs typeface="Times New Roman" panose="02020603050405020304" pitchFamily="18" charset="0"/>
              </a:rPr>
              <a:t>, standardization and normalization, on a simple example dataset consisting of numbers 0 to </a:t>
            </a:r>
            <a:r>
              <a:rPr lang="en-US" sz="2000" dirty="0" smtClean="0">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19</a:t>
            </a:fld>
            <a:endParaRPr lang="en-US"/>
          </a:p>
        </p:txBody>
      </p:sp>
    </p:spTree>
    <p:extLst>
      <p:ext uri="{BB962C8B-B14F-4D97-AF65-F5344CB8AC3E}">
        <p14:creationId xmlns:p14="http://schemas.microsoft.com/office/powerpoint/2010/main" val="883376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219200"/>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ontent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22985"/>
            <a:ext cx="10515600" cy="4351338"/>
          </a:xfrm>
        </p:spPr>
        <p:txBody>
          <a:bodyPr>
            <a:normAutofit fontScale="25000" lnSpcReduction="20000"/>
          </a:bodyPr>
          <a:lstStyle/>
          <a:p>
            <a:r>
              <a:rPr lang="en-US" sz="7200" dirty="0" smtClean="0">
                <a:latin typeface="Times New Roman" panose="02020603050405020304" pitchFamily="18" charset="0"/>
                <a:cs typeface="Times New Roman" panose="02020603050405020304" pitchFamily="18" charset="0"/>
              </a:rPr>
              <a:t>Machine Learning Overview</a:t>
            </a:r>
          </a:p>
          <a:p>
            <a:r>
              <a:rPr lang="en-US" sz="7200" dirty="0" smtClean="0">
                <a:latin typeface="Times New Roman" panose="02020603050405020304" pitchFamily="18" charset="0"/>
                <a:cs typeface="Times New Roman" panose="02020603050405020304" pitchFamily="18" charset="0"/>
              </a:rPr>
              <a:t>End-to-end pipeline</a:t>
            </a:r>
          </a:p>
          <a:p>
            <a:r>
              <a:rPr lang="en-US" sz="7200" dirty="0" smtClean="0">
                <a:latin typeface="Times New Roman" panose="02020603050405020304" pitchFamily="18" charset="0"/>
                <a:cs typeface="Times New Roman" panose="02020603050405020304" pitchFamily="18" charset="0"/>
              </a:rPr>
              <a:t>Data preprocessing</a:t>
            </a:r>
          </a:p>
          <a:p>
            <a:pPr lvl="1"/>
            <a:r>
              <a:rPr lang="en-US" sz="7200" dirty="0" smtClean="0">
                <a:latin typeface="Times New Roman" panose="02020603050405020304" pitchFamily="18" charset="0"/>
                <a:cs typeface="Times New Roman" panose="02020603050405020304" pitchFamily="18" charset="0"/>
              </a:rPr>
              <a:t>Feature scaling </a:t>
            </a:r>
          </a:p>
          <a:p>
            <a:pPr lvl="1"/>
            <a:r>
              <a:rPr lang="en-US" sz="7200" dirty="0" smtClean="0">
                <a:latin typeface="Times New Roman" panose="02020603050405020304" pitchFamily="18" charset="0"/>
                <a:cs typeface="Times New Roman" panose="02020603050405020304" pitchFamily="18" charset="0"/>
              </a:rPr>
              <a:t>One-hot encoding</a:t>
            </a:r>
          </a:p>
          <a:p>
            <a:r>
              <a:rPr lang="en-US" sz="7200" dirty="0" smtClean="0">
                <a:latin typeface="Times New Roman" panose="02020603050405020304" pitchFamily="18" charset="0"/>
                <a:cs typeface="Times New Roman" panose="02020603050405020304" pitchFamily="18" charset="0"/>
              </a:rPr>
              <a:t>Regression</a:t>
            </a:r>
          </a:p>
          <a:p>
            <a:pPr lvl="1"/>
            <a:r>
              <a:rPr lang="en-US" sz="7200" dirty="0" smtClean="0">
                <a:latin typeface="Times New Roman" panose="02020603050405020304" pitchFamily="18" charset="0"/>
                <a:cs typeface="Times New Roman" panose="02020603050405020304" pitchFamily="18" charset="0"/>
              </a:rPr>
              <a:t>Linear regression </a:t>
            </a:r>
          </a:p>
          <a:p>
            <a:pPr lvl="1"/>
            <a:r>
              <a:rPr lang="en-US" sz="7200" dirty="0" smtClean="0">
                <a:latin typeface="Times New Roman" panose="02020603050405020304" pitchFamily="18" charset="0"/>
                <a:cs typeface="Times New Roman" panose="02020603050405020304" pitchFamily="18" charset="0"/>
              </a:rPr>
              <a:t>Multi-regression </a:t>
            </a:r>
          </a:p>
          <a:p>
            <a:pPr lvl="1"/>
            <a:r>
              <a:rPr lang="en-US" sz="7200" dirty="0" smtClean="0">
                <a:latin typeface="Times New Roman" panose="02020603050405020304" pitchFamily="18" charset="0"/>
                <a:cs typeface="Times New Roman" panose="02020603050405020304" pitchFamily="18" charset="0"/>
              </a:rPr>
              <a:t>Polynomial regression</a:t>
            </a:r>
          </a:p>
          <a:p>
            <a:pPr lvl="1"/>
            <a:r>
              <a:rPr lang="en-US" sz="7200" dirty="0" smtClean="0">
                <a:latin typeface="Times New Roman" panose="02020603050405020304" pitchFamily="18" charset="0"/>
                <a:cs typeface="Times New Roman" panose="02020603050405020304" pitchFamily="18" charset="0"/>
              </a:rPr>
              <a:t>Over-fitting </a:t>
            </a:r>
          </a:p>
          <a:p>
            <a:pPr lvl="1"/>
            <a:r>
              <a:rPr lang="en-US" sz="7200" dirty="0" smtClean="0">
                <a:latin typeface="Times New Roman" panose="02020603050405020304" pitchFamily="18" charset="0"/>
                <a:cs typeface="Times New Roman" panose="02020603050405020304" pitchFamily="18" charset="0"/>
              </a:rPr>
              <a:t>Regularization </a:t>
            </a:r>
          </a:p>
          <a:p>
            <a:pPr lvl="1"/>
            <a:r>
              <a:rPr lang="en-US" sz="7200" dirty="0" smtClean="0">
                <a:latin typeface="Times New Roman" panose="02020603050405020304" pitchFamily="18" charset="0"/>
                <a:cs typeface="Times New Roman" panose="02020603050405020304" pitchFamily="18" charset="0"/>
              </a:rPr>
              <a:t>Evaluation metrics </a:t>
            </a:r>
          </a:p>
          <a:p>
            <a:r>
              <a:rPr lang="en-US" sz="7200" dirty="0" smtClean="0">
                <a:latin typeface="Times New Roman" panose="02020603050405020304" pitchFamily="18" charset="0"/>
                <a:cs typeface="Times New Roman" panose="02020603050405020304" pitchFamily="18" charset="0"/>
              </a:rPr>
              <a:t>Classification </a:t>
            </a:r>
          </a:p>
          <a:p>
            <a:pPr lvl="1"/>
            <a:r>
              <a:rPr lang="en-US" sz="7200" dirty="0" smtClean="0">
                <a:latin typeface="Times New Roman" panose="02020603050405020304" pitchFamily="18" charset="0"/>
                <a:cs typeface="Times New Roman" panose="02020603050405020304" pitchFamily="18" charset="0"/>
              </a:rPr>
              <a:t>Classification Examples</a:t>
            </a:r>
          </a:p>
          <a:p>
            <a:pPr lvl="1"/>
            <a:r>
              <a:rPr lang="en-US" sz="7200" dirty="0" smtClean="0">
                <a:latin typeface="Times New Roman" panose="02020603050405020304" pitchFamily="18" charset="0"/>
                <a:cs typeface="Times New Roman" panose="02020603050405020304" pitchFamily="18" charset="0"/>
              </a:rPr>
              <a:t>Logistic regression</a:t>
            </a:r>
          </a:p>
          <a:p>
            <a:pPr lvl="1"/>
            <a:r>
              <a:rPr lang="en-US" sz="7200" dirty="0" smtClean="0">
                <a:latin typeface="Times New Roman" panose="02020603050405020304" pitchFamily="18" charset="0"/>
                <a:cs typeface="Times New Roman" panose="02020603050405020304" pitchFamily="18" charset="0"/>
              </a:rPr>
              <a:t>Cross entropy </a:t>
            </a:r>
          </a:p>
          <a:p>
            <a:pPr lvl="1"/>
            <a:r>
              <a:rPr lang="en-US" sz="7200" dirty="0" smtClean="0">
                <a:latin typeface="Times New Roman" panose="02020603050405020304" pitchFamily="18" charset="0"/>
                <a:cs typeface="Times New Roman" panose="02020603050405020304" pitchFamily="18" charset="0"/>
              </a:rPr>
              <a:t>Gradient descent </a:t>
            </a:r>
          </a:p>
          <a:p>
            <a:pPr lvl="1"/>
            <a:r>
              <a:rPr lang="en-US" sz="7200" dirty="0" smtClean="0">
                <a:latin typeface="Times New Roman" panose="02020603050405020304" pitchFamily="18" charset="0"/>
                <a:cs typeface="Times New Roman" panose="02020603050405020304" pitchFamily="18" charset="0"/>
              </a:rPr>
              <a:t>Stochastic gradient descent</a:t>
            </a:r>
          </a:p>
          <a:p>
            <a:pPr lvl="1"/>
            <a:r>
              <a:rPr lang="en-US" sz="7200" dirty="0" smtClean="0">
                <a:latin typeface="Times New Roman" panose="02020603050405020304" pitchFamily="18" charset="0"/>
                <a:cs typeface="Times New Roman" panose="02020603050405020304" pitchFamily="18" charset="0"/>
              </a:rPr>
              <a:t>Multinomial regression </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a:t>
            </a:fld>
            <a:endParaRPr lang="en-US"/>
          </a:p>
        </p:txBody>
      </p:sp>
    </p:spTree>
    <p:extLst>
      <p:ext uri="{BB962C8B-B14F-4D97-AF65-F5344CB8AC3E}">
        <p14:creationId xmlns:p14="http://schemas.microsoft.com/office/powerpoint/2010/main" val="28014085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Data preprocessing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59550"/>
            <a:ext cx="10515600" cy="4351338"/>
          </a:xfrm>
        </p:spPr>
        <p:txBody>
          <a:bodyPr/>
          <a:lstStyle/>
          <a:p>
            <a:r>
              <a:rPr lang="en-US" b="1" dirty="0" smtClean="0">
                <a:latin typeface="Times New Roman" panose="02020603050405020304" pitchFamily="18" charset="0"/>
                <a:cs typeface="Times New Roman" panose="02020603050405020304" pitchFamily="18" charset="0"/>
              </a:rPr>
              <a:t>One hot encoding</a:t>
            </a:r>
          </a:p>
          <a:p>
            <a:pPr lvl="1"/>
            <a:r>
              <a:rPr lang="en-US" sz="2700" dirty="0" smtClean="0">
                <a:latin typeface="Times New Roman" panose="02020603050405020304" pitchFamily="18" charset="0"/>
                <a:cs typeface="Times New Roman" panose="02020603050405020304" pitchFamily="18" charset="0"/>
              </a:rPr>
              <a:t>Convert ordinal features into integers</a:t>
            </a:r>
          </a:p>
          <a:p>
            <a:pPr lvl="1"/>
            <a:r>
              <a:rPr lang="en-US" sz="2700" dirty="0">
                <a:latin typeface="Times New Roman" panose="02020603050405020304" pitchFamily="18" charset="0"/>
                <a:cs typeface="Times New Roman" panose="02020603050405020304" pitchFamily="18" charset="0"/>
              </a:rPr>
              <a:t>one-hot encoding </a:t>
            </a:r>
            <a:r>
              <a:rPr lang="en-US" sz="2700" dirty="0" smtClean="0">
                <a:latin typeface="Times New Roman" panose="02020603050405020304" pitchFamily="18" charset="0"/>
                <a:cs typeface="Times New Roman" panose="02020603050405020304" pitchFamily="18" charset="0"/>
              </a:rPr>
              <a:t>convert </a:t>
            </a:r>
            <a:r>
              <a:rPr lang="en-US" sz="2700" dirty="0">
                <a:latin typeface="Times New Roman" panose="02020603050405020304" pitchFamily="18" charset="0"/>
                <a:cs typeface="Times New Roman" panose="02020603050405020304" pitchFamily="18" charset="0"/>
              </a:rPr>
              <a:t>the indices into vectors of zeros and ones.</a:t>
            </a:r>
            <a:endParaRPr lang="en-US" sz="2700" dirty="0" smtClean="0">
              <a:latin typeface="Times New Roman" panose="02020603050405020304" pitchFamily="18" charset="0"/>
              <a:cs typeface="Times New Roman" panose="02020603050405020304" pitchFamily="18" charset="0"/>
            </a:endParaRPr>
          </a:p>
          <a:p>
            <a:pPr lvl="1"/>
            <a:endParaRPr lang="en-US" dirty="0"/>
          </a:p>
        </p:txBody>
      </p:sp>
      <p:pic>
        <p:nvPicPr>
          <p:cNvPr id="1026" name="Picture 2" descr="One-Hot Encoding: A Comprehensive Guide with Python Code and Examples for  Effective Categorical Data Representation” | by Shivang Gupta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007" y="3054350"/>
            <a:ext cx="7972425" cy="3257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20</a:t>
            </a:fld>
            <a:endParaRPr lang="en-US"/>
          </a:p>
        </p:txBody>
      </p:sp>
    </p:spTree>
    <p:extLst>
      <p:ext uri="{BB962C8B-B14F-4D97-AF65-F5344CB8AC3E}">
        <p14:creationId xmlns:p14="http://schemas.microsoft.com/office/powerpoint/2010/main" val="4931621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One Hot Encoding using Tensorflow - GeeksforGeek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02130" y="1473041"/>
            <a:ext cx="9736286" cy="42734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21</a:t>
            </a:fld>
            <a:endParaRPr lang="en-US"/>
          </a:p>
        </p:txBody>
      </p:sp>
      <p:sp>
        <p:nvSpPr>
          <p:cNvPr id="7" name="Rectangle 6"/>
          <p:cNvSpPr/>
          <p:nvPr/>
        </p:nvSpPr>
        <p:spPr>
          <a:xfrm>
            <a:off x="1206125" y="610205"/>
            <a:ext cx="6413875" cy="646331"/>
          </a:xfrm>
          <a:prstGeom prst="rect">
            <a:avLst/>
          </a:prstGeom>
        </p:spPr>
        <p:txBody>
          <a:bodyPr wrap="square">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One hot encoding</a:t>
            </a:r>
          </a:p>
        </p:txBody>
      </p:sp>
    </p:spTree>
    <p:extLst>
      <p:ext uri="{BB962C8B-B14F-4D97-AF65-F5344CB8AC3E}">
        <p14:creationId xmlns:p14="http://schemas.microsoft.com/office/powerpoint/2010/main" val="1866943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One-Hot Encoded Semantic Segmentation (OHESS) from a RGB image (not all...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3378" y="901873"/>
            <a:ext cx="6926998" cy="50852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22</a:t>
            </a:fld>
            <a:endParaRPr lang="en-US"/>
          </a:p>
        </p:txBody>
      </p:sp>
      <p:sp>
        <p:nvSpPr>
          <p:cNvPr id="7" name="Rectangle 6"/>
          <p:cNvSpPr/>
          <p:nvPr/>
        </p:nvSpPr>
        <p:spPr>
          <a:xfrm>
            <a:off x="1043565" y="255542"/>
            <a:ext cx="6413875" cy="646331"/>
          </a:xfrm>
          <a:prstGeom prst="rect">
            <a:avLst/>
          </a:prstGeom>
        </p:spPr>
        <p:txBody>
          <a:bodyPr wrap="square">
            <a:sp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One hot encoding</a:t>
            </a:r>
          </a:p>
        </p:txBody>
      </p:sp>
    </p:spTree>
    <p:extLst>
      <p:ext uri="{BB962C8B-B14F-4D97-AF65-F5344CB8AC3E}">
        <p14:creationId xmlns:p14="http://schemas.microsoft.com/office/powerpoint/2010/main" val="2705518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66166"/>
            <a:ext cx="10515600" cy="4351338"/>
          </a:xfrm>
        </p:spPr>
        <p:txBody>
          <a:bodyPr>
            <a:normAutofit/>
          </a:bodyPr>
          <a:lstStyle/>
          <a:p>
            <a:pPr lvl="1" algn="just"/>
            <a:r>
              <a:rPr lang="en-US" sz="2700" dirty="0" smtClean="0">
                <a:latin typeface="Times New Roman" panose="02020603050405020304" pitchFamily="18" charset="0"/>
                <a:cs typeface="Times New Roman" panose="02020603050405020304" pitchFamily="18" charset="0"/>
              </a:rPr>
              <a:t>All inputs and targets in a neural network must be tensors of floating-point data (or, in specific cases, tensors of integers). </a:t>
            </a:r>
          </a:p>
          <a:p>
            <a:pPr marL="457200" lvl="1" indent="0" algn="just">
              <a:buNone/>
            </a:pPr>
            <a:endParaRPr lang="en-US" sz="2700" dirty="0" smtClean="0">
              <a:latin typeface="Times New Roman" panose="02020603050405020304" pitchFamily="18" charset="0"/>
              <a:cs typeface="Times New Roman" panose="02020603050405020304" pitchFamily="18" charset="0"/>
            </a:endParaRPr>
          </a:p>
          <a:p>
            <a:pPr lvl="1" algn="just"/>
            <a:r>
              <a:rPr lang="en-US" sz="2700" dirty="0" smtClean="0">
                <a:latin typeface="Times New Roman" panose="02020603050405020304" pitchFamily="18" charset="0"/>
                <a:cs typeface="Times New Roman" panose="02020603050405020304" pitchFamily="18" charset="0"/>
              </a:rPr>
              <a:t>Whatever data you need to process—sound, images, text—you must first turn into tensors, a step called data </a:t>
            </a:r>
            <a:r>
              <a:rPr lang="en-US" sz="2700" dirty="0" err="1" smtClean="0">
                <a:latin typeface="Times New Roman" panose="02020603050405020304" pitchFamily="18" charset="0"/>
                <a:cs typeface="Times New Roman" panose="02020603050405020304" pitchFamily="18" charset="0"/>
              </a:rPr>
              <a:t>vectorization</a:t>
            </a:r>
            <a:endParaRPr lang="en-US" sz="27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23</a:t>
            </a:fld>
            <a:endParaRPr lang="en-US"/>
          </a:p>
        </p:txBody>
      </p:sp>
      <p:sp>
        <p:nvSpPr>
          <p:cNvPr id="6"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Data preprocessing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8" name="Rectangle 7"/>
          <p:cNvSpPr/>
          <p:nvPr/>
        </p:nvSpPr>
        <p:spPr>
          <a:xfrm>
            <a:off x="838200" y="1751394"/>
            <a:ext cx="2512932" cy="523220"/>
          </a:xfrm>
          <a:prstGeom prst="rect">
            <a:avLst/>
          </a:prstGeom>
        </p:spPr>
        <p:txBody>
          <a:bodyPr wrap="none">
            <a:spAutoFit/>
          </a:bodyPr>
          <a:lstStyle/>
          <a:p>
            <a:pPr marL="285750" indent="-285750">
              <a:buFont typeface="Arial" panose="020B0604020202020204" pitchFamily="34" charset="0"/>
              <a:buChar char="•"/>
            </a:pPr>
            <a:r>
              <a:rPr lang="en-US" sz="2800" b="1" dirty="0" err="1">
                <a:latin typeface="Times New Roman" panose="02020603050405020304" pitchFamily="18" charset="0"/>
                <a:cs typeface="Times New Roman" panose="02020603050405020304" pitchFamily="18" charset="0"/>
              </a:rPr>
              <a:t>Vectorization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8869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3365"/>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a:t>
            </a:r>
            <a:r>
              <a:rPr lang="en-US" sz="3600" b="1" dirty="0" err="1" smtClean="0">
                <a:solidFill>
                  <a:schemeClr val="accent1">
                    <a:lumMod val="50000"/>
                  </a:schemeClr>
                </a:solidFill>
                <a:latin typeface="Times New Roman" panose="02020603050405020304" pitchFamily="18" charset="0"/>
                <a:cs typeface="Times New Roman" panose="02020603050405020304" pitchFamily="18" charset="0"/>
              </a:rPr>
              <a:t>vectorization</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17320"/>
            <a:ext cx="10515600" cy="4759643"/>
          </a:xfrm>
        </p:spPr>
        <p:txBody>
          <a:bodyPr>
            <a:normAutofit fontScale="92500" lnSpcReduction="20000"/>
          </a:bodyPr>
          <a:lstStyle/>
          <a:p>
            <a:pPr marL="0" lvl="0" indent="0" algn="just" eaLnBrk="0" fontAlgn="base" hangingPunct="0">
              <a:lnSpc>
                <a:spcPct val="100000"/>
              </a:lnSpc>
              <a:spcBef>
                <a:spcPct val="0"/>
              </a:spcBef>
              <a:spcAft>
                <a:spcPct val="0"/>
              </a:spcAft>
              <a:buFontTx/>
              <a:buChar char="•"/>
            </a:pPr>
            <a:r>
              <a:rPr lang="en-US" sz="3000" dirty="0">
                <a:latin typeface="Times New Roman" panose="02020603050405020304" pitchFamily="18" charset="0"/>
                <a:cs typeface="Times New Roman" panose="02020603050405020304" pitchFamily="18" charset="0"/>
              </a:rPr>
              <a:t>Replacing iterative operations (e.g., loops) with </a:t>
            </a:r>
            <a:r>
              <a:rPr lang="en-US" sz="3000" dirty="0" err="1">
                <a:latin typeface="Times New Roman" panose="02020603050405020304" pitchFamily="18" charset="0"/>
                <a:cs typeface="Times New Roman" panose="02020603050405020304" pitchFamily="18" charset="0"/>
              </a:rPr>
              <a:t>vectorized</a:t>
            </a:r>
            <a:r>
              <a:rPr lang="en-US" sz="3000" dirty="0">
                <a:latin typeface="Times New Roman" panose="02020603050405020304" pitchFamily="18" charset="0"/>
                <a:cs typeface="Times New Roman" panose="02020603050405020304" pitchFamily="18" charset="0"/>
              </a:rPr>
              <a:t> implementations using </a:t>
            </a:r>
            <a:r>
              <a:rPr lang="en-US" sz="3000" dirty="0" smtClean="0">
                <a:latin typeface="Times New Roman" panose="02020603050405020304" pitchFamily="18" charset="0"/>
                <a:cs typeface="Times New Roman" panose="02020603050405020304" pitchFamily="18" charset="0"/>
              </a:rPr>
              <a:t>libraries.</a:t>
            </a:r>
          </a:p>
          <a:p>
            <a:pPr marL="0" lvl="0" indent="0" algn="just" eaLnBrk="0" fontAlgn="base" hangingPunct="0">
              <a:lnSpc>
                <a:spcPct val="100000"/>
              </a:lnSpc>
              <a:spcBef>
                <a:spcPct val="0"/>
              </a:spcBef>
              <a:spcAft>
                <a:spcPct val="0"/>
              </a:spcAft>
              <a:buFontTx/>
              <a:buChar char="•"/>
            </a:pPr>
            <a:endParaRPr lang="en-US" sz="3000" dirty="0">
              <a:latin typeface="Times New Roman" panose="02020603050405020304" pitchFamily="18" charset="0"/>
              <a:cs typeface="Times New Roman" panose="02020603050405020304" pitchFamily="18" charset="0"/>
            </a:endParaRPr>
          </a:p>
          <a:p>
            <a:pPr marL="0" lvl="0" indent="0" algn="just" eaLnBrk="0" fontAlgn="base" hangingPunct="0">
              <a:lnSpc>
                <a:spcPct val="100000"/>
              </a:lnSpc>
              <a:spcBef>
                <a:spcPct val="0"/>
              </a:spcBef>
              <a:spcAft>
                <a:spcPct val="0"/>
              </a:spcAft>
              <a:buFontTx/>
              <a:buChar char="•"/>
            </a:pPr>
            <a:r>
              <a:rPr lang="en-US" sz="3000" dirty="0">
                <a:latin typeface="Times New Roman" panose="02020603050405020304" pitchFamily="18" charset="0"/>
                <a:cs typeface="Times New Roman" panose="02020603050405020304" pitchFamily="18" charset="0"/>
              </a:rPr>
              <a:t>Improves computational efficiency and speeds up model training and inference. </a:t>
            </a:r>
            <a:endParaRPr lang="en-US" sz="3000" dirty="0" smtClean="0">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US" sz="3000" dirty="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		Z = </a:t>
            </a:r>
            <a:r>
              <a:rPr lang="en-US" sz="3000" dirty="0" err="1" smtClean="0">
                <a:latin typeface="Times New Roman" panose="02020603050405020304" pitchFamily="18" charset="0"/>
                <a:cs typeface="Times New Roman" panose="02020603050405020304" pitchFamily="18" charset="0"/>
              </a:rPr>
              <a:t>wx</a:t>
            </a:r>
            <a:r>
              <a:rPr lang="en-US" sz="3000" dirty="0" smtClean="0">
                <a:latin typeface="Times New Roman" panose="02020603050405020304" pitchFamily="18" charset="0"/>
                <a:cs typeface="Times New Roman" panose="02020603050405020304" pitchFamily="18" charset="0"/>
              </a:rPr>
              <a:t> + b</a:t>
            </a:r>
          </a:p>
          <a:p>
            <a:pPr marL="0" lvl="0" indent="0" eaLnBrk="0" fontAlgn="base" hangingPunct="0">
              <a:lnSpc>
                <a:spcPct val="100000"/>
              </a:lnSpc>
              <a:spcBef>
                <a:spcPct val="0"/>
              </a:spcBef>
              <a:spcAft>
                <a:spcPct val="0"/>
              </a:spcAft>
              <a:buNone/>
            </a:pPr>
            <a:endParaRPr lang="en-US" sz="3000" dirty="0" smtClean="0">
              <a:latin typeface="Times New Roman" panose="02020603050405020304" pitchFamily="18" charset="0"/>
              <a:cs typeface="Times New Roman" panose="02020603050405020304" pitchFamily="18" charset="0"/>
            </a:endParaRPr>
          </a:p>
          <a:p>
            <a:pPr marL="0" indent="0">
              <a:buNone/>
            </a:pPr>
            <a:r>
              <a:rPr lang="en-US" sz="3000" b="1" dirty="0" smtClean="0">
                <a:latin typeface="Times New Roman" panose="02020603050405020304" pitchFamily="18" charset="0"/>
                <a:cs typeface="Times New Roman" panose="02020603050405020304" pitchFamily="18" charset="0"/>
              </a:rPr>
              <a:t>non-</a:t>
            </a:r>
            <a:r>
              <a:rPr lang="en-US" sz="3000" b="1" dirty="0" err="1" smtClean="0">
                <a:latin typeface="Times New Roman" panose="02020603050405020304" pitchFamily="18" charset="0"/>
                <a:cs typeface="Times New Roman" panose="02020603050405020304" pitchFamily="18" charset="0"/>
              </a:rPr>
              <a:t>vectorized</a:t>
            </a:r>
            <a:r>
              <a:rPr lang="en-US" sz="3000" b="1" dirty="0" smtClean="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				</a:t>
            </a:r>
            <a:r>
              <a:rPr lang="en-US" sz="3000" b="1" dirty="0" err="1" smtClean="0">
                <a:latin typeface="Times New Roman" panose="02020603050405020304" pitchFamily="18" charset="0"/>
                <a:cs typeface="Times New Roman" panose="02020603050405020304" pitchFamily="18" charset="0"/>
              </a:rPr>
              <a:t>vectorized</a:t>
            </a:r>
            <a:r>
              <a:rPr lang="en-US" sz="3000" b="1" dirty="0" smtClean="0">
                <a:latin typeface="Times New Roman" panose="02020603050405020304" pitchFamily="18" charset="0"/>
                <a:cs typeface="Times New Roman" panose="02020603050405020304" pitchFamily="18" charset="0"/>
              </a:rPr>
              <a:t> </a:t>
            </a:r>
          </a:p>
          <a:p>
            <a:pPr marL="0" indent="0">
              <a:buNone/>
            </a:pPr>
            <a:r>
              <a:rPr lang="en-US" sz="3000" dirty="0" smtClean="0">
                <a:latin typeface="Times New Roman" panose="02020603050405020304" pitchFamily="18" charset="0"/>
                <a:cs typeface="Times New Roman" panose="02020603050405020304" pitchFamily="18" charset="0"/>
              </a:rPr>
              <a:t>Z = 0						z = np.dot(</a:t>
            </a:r>
            <a:r>
              <a:rPr lang="en-US" sz="3000" dirty="0" err="1" smtClean="0">
                <a:latin typeface="Times New Roman" panose="02020603050405020304" pitchFamily="18" charset="0"/>
                <a:cs typeface="Times New Roman" panose="02020603050405020304" pitchFamily="18" charset="0"/>
              </a:rPr>
              <a:t>w,x</a:t>
            </a:r>
            <a:r>
              <a:rPr lang="en-US" sz="3000" dirty="0" smtClean="0">
                <a:latin typeface="Times New Roman" panose="02020603050405020304" pitchFamily="18" charset="0"/>
                <a:cs typeface="Times New Roman" panose="02020603050405020304" pitchFamily="18" charset="0"/>
              </a:rPr>
              <a:t>) + b</a:t>
            </a:r>
          </a:p>
          <a:p>
            <a:pPr marL="0" indent="0">
              <a:buNone/>
            </a:pPr>
            <a:r>
              <a:rPr lang="en-US" sz="3000" dirty="0" smtClean="0">
                <a:latin typeface="Times New Roman" panose="02020603050405020304" pitchFamily="18" charset="0"/>
                <a:cs typeface="Times New Roman" panose="02020603050405020304" pitchFamily="18" charset="0"/>
              </a:rPr>
              <a:t>For I in range(1-x):</a:t>
            </a:r>
          </a:p>
          <a:p>
            <a:pPr marL="0" indent="0">
              <a:buNone/>
            </a:pPr>
            <a:r>
              <a:rPr lang="en-US" sz="3000" dirty="0">
                <a:latin typeface="Times New Roman" panose="02020603050405020304" pitchFamily="18" charset="0"/>
                <a:cs typeface="Times New Roman" panose="02020603050405020304" pitchFamily="18" charset="0"/>
              </a:rPr>
              <a:t>	</a:t>
            </a:r>
            <a:r>
              <a:rPr lang="en-US" sz="3000" dirty="0" smtClean="0">
                <a:latin typeface="Times New Roman" panose="02020603050405020304" pitchFamily="18" charset="0"/>
                <a:cs typeface="Times New Roman" panose="02020603050405020304" pitchFamily="18" charset="0"/>
              </a:rPr>
              <a:t>z += w[i] * x[i]</a:t>
            </a:r>
          </a:p>
          <a:p>
            <a:pPr marL="0" indent="0">
              <a:buNone/>
            </a:pPr>
            <a:r>
              <a:rPr lang="en-US" sz="3000" dirty="0" smtClean="0">
                <a:latin typeface="Times New Roman" panose="02020603050405020304" pitchFamily="18" charset="0"/>
                <a:cs typeface="Times New Roman" panose="02020603050405020304" pitchFamily="18" charset="0"/>
              </a:rPr>
              <a:t>Z +=b </a:t>
            </a:r>
          </a:p>
          <a:p>
            <a:pPr marL="0" indent="0">
              <a:buNone/>
            </a:pPr>
            <a:endParaRPr lang="en-US" dirty="0"/>
          </a:p>
          <a:p>
            <a:pPr marL="0" indent="0">
              <a:buNone/>
            </a:pPr>
            <a:endParaRPr lang="en-US" dirty="0" smtClean="0"/>
          </a:p>
          <a:p>
            <a:pPr marL="0" indent="0">
              <a:buNone/>
            </a:pPr>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24</a:t>
            </a:fld>
            <a:endParaRPr lang="en-US"/>
          </a:p>
        </p:txBody>
      </p:sp>
      <p:cxnSp>
        <p:nvCxnSpPr>
          <p:cNvPr id="7" name="Straight Arrow Connector 6"/>
          <p:cNvCxnSpPr/>
          <p:nvPr/>
        </p:nvCxnSpPr>
        <p:spPr>
          <a:xfrm>
            <a:off x="4292869" y="3195587"/>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531894" y="3203610"/>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74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880" y="365125"/>
            <a:ext cx="1091692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Predicting continuous target variables with regression analysis</a:t>
            </a:r>
          </a:p>
        </p:txBody>
      </p:sp>
      <p:pic>
        <p:nvPicPr>
          <p:cNvPr id="7170" name="Picture 2" descr="Regression Analysis - Types of Regression Analysi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55518" y="1398905"/>
            <a:ext cx="406064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25</a:t>
            </a:fld>
            <a:endParaRPr lang="en-US"/>
          </a:p>
        </p:txBody>
      </p:sp>
    </p:spTree>
    <p:extLst>
      <p:ext uri="{BB962C8B-B14F-4D97-AF65-F5344CB8AC3E}">
        <p14:creationId xmlns:p14="http://schemas.microsoft.com/office/powerpoint/2010/main" val="2153246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Regression examples</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8194" name="Picture 2" descr="Regression Analysis in Excel - How to Use/Do? (Example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05" t="8624" r="3055" b="8959"/>
          <a:stretch/>
        </p:blipFill>
        <p:spPr bwMode="auto">
          <a:xfrm>
            <a:off x="1506833" y="2223020"/>
            <a:ext cx="8926879" cy="37245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26</a:t>
            </a:fld>
            <a:endParaRPr lang="en-US"/>
          </a:p>
        </p:txBody>
      </p:sp>
      <p:sp>
        <p:nvSpPr>
          <p:cNvPr id="6" name="Rectangle 5"/>
          <p:cNvSpPr/>
          <p:nvPr/>
        </p:nvSpPr>
        <p:spPr>
          <a:xfrm>
            <a:off x="1171136" y="1506022"/>
            <a:ext cx="3119765"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Income and Saving</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0838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House sale price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8200" y="2049459"/>
            <a:ext cx="10685614" cy="3780289"/>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27</a:t>
            </a:fld>
            <a:endParaRPr lang="en-US"/>
          </a:p>
        </p:txBody>
      </p:sp>
    </p:spTree>
    <p:extLst>
      <p:ext uri="{BB962C8B-B14F-4D97-AF65-F5344CB8AC3E}">
        <p14:creationId xmlns:p14="http://schemas.microsoft.com/office/powerpoint/2010/main" val="21643411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Health insurance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r="356" b="49743"/>
          <a:stretch/>
        </p:blipFill>
        <p:spPr>
          <a:xfrm>
            <a:off x="1406811" y="1906904"/>
            <a:ext cx="8828515" cy="3396616"/>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28</a:t>
            </a:fld>
            <a:endParaRPr lang="en-US"/>
          </a:p>
        </p:txBody>
      </p:sp>
    </p:spTree>
    <p:extLst>
      <p:ext uri="{BB962C8B-B14F-4D97-AF65-F5344CB8AC3E}">
        <p14:creationId xmlns:p14="http://schemas.microsoft.com/office/powerpoint/2010/main" val="2403495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Linear 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goal of linear regression is to model the relationship between one or multiple features and a continuous target variable.</a:t>
            </a:r>
          </a:p>
          <a:p>
            <a:pPr algn="just"/>
            <a:endParaRPr lang="en-US" dirty="0" smtClean="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Simple linear regression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univariate</a:t>
            </a:r>
            <a:r>
              <a:rPr lang="en-US" dirty="0" smtClean="0">
                <a:latin typeface="Times New Roman" panose="02020603050405020304" pitchFamily="18" charset="0"/>
                <a:cs typeface="Times New Roman" panose="02020603050405020304" pitchFamily="18" charset="0"/>
              </a:rPr>
              <a:t>): find the relationship between a single feature and continuous-valued target</a:t>
            </a:r>
          </a:p>
          <a:p>
            <a:pPr marL="457200" lvl="1" indent="0" algn="just">
              <a:buNone/>
            </a:pPr>
            <a:r>
              <a:rPr lang="en-US" sz="2800" dirty="0" smtClean="0">
                <a:latin typeface="Times New Roman" panose="02020603050405020304" pitchFamily="18" charset="0"/>
                <a:cs typeface="Times New Roman" panose="02020603050405020304" pitchFamily="18" charset="0"/>
              </a:rPr>
              <a:t>				</a:t>
            </a:r>
          </a:p>
          <a:p>
            <a:pPr marL="457200" lvl="1" indent="0" algn="just">
              <a:buNone/>
            </a:pP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			y = </a:t>
            </a:r>
            <a:r>
              <a:rPr lang="en-US" sz="2800" dirty="0" err="1" smtClean="0">
                <a:latin typeface="Times New Roman" panose="02020603050405020304" pitchFamily="18" charset="0"/>
                <a:cs typeface="Times New Roman" panose="02020603050405020304" pitchFamily="18" charset="0"/>
              </a:rPr>
              <a:t>wx</a:t>
            </a:r>
            <a:r>
              <a:rPr lang="en-US" sz="2800" dirty="0" smtClean="0">
                <a:latin typeface="Times New Roman" panose="02020603050405020304" pitchFamily="18" charset="0"/>
                <a:cs typeface="Times New Roman" panose="02020603050405020304" pitchFamily="18" charset="0"/>
              </a:rPr>
              <a:t> + b</a:t>
            </a:r>
          </a:p>
          <a:p>
            <a:pPr lvl="1"/>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29</a:t>
            </a:fld>
            <a:endParaRPr lang="en-US"/>
          </a:p>
        </p:txBody>
      </p:sp>
    </p:spTree>
    <p:extLst>
      <p:ext uri="{BB962C8B-B14F-4D97-AF65-F5344CB8AC3E}">
        <p14:creationId xmlns:p14="http://schemas.microsoft.com/office/powerpoint/2010/main" val="27319042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What is </a:t>
            </a:r>
            <a:r>
              <a:rPr lang="en-US" sz="3600" b="1" dirty="0">
                <a:solidFill>
                  <a:schemeClr val="accent1">
                    <a:lumMod val="50000"/>
                  </a:schemeClr>
                </a:solidFill>
                <a:latin typeface="Times New Roman" panose="02020603050405020304" pitchFamily="18" charset="0"/>
                <a:cs typeface="Times New Roman" panose="02020603050405020304" pitchFamily="18" charset="0"/>
              </a:rPr>
              <a:t>m</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achine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Machine learning (ML) is a field of study in artificial intelligence concerned with the development and study of statistical algorithms that can learn from data and generalize to unseen data, and thus perform tasks without explicit instructions.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ML finds application in many fields, including natural language processing, computer vision, speech recognition, email filtering, agriculture, and medicine. </a:t>
            </a: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3</a:t>
            </a:fld>
            <a:endParaRPr lang="en-US"/>
          </a:p>
        </p:txBody>
      </p:sp>
    </p:spTree>
    <p:extLst>
      <p:ext uri="{BB962C8B-B14F-4D97-AF65-F5344CB8AC3E}">
        <p14:creationId xmlns:p14="http://schemas.microsoft.com/office/powerpoint/2010/main" val="2214724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srcRect l="8536" r="7261"/>
          <a:stretch/>
        </p:blipFill>
        <p:spPr>
          <a:xfrm>
            <a:off x="2428240" y="260826"/>
            <a:ext cx="6563359" cy="5743435"/>
          </a:xfrm>
          <a:prstGeom prst="rect">
            <a:avLst/>
          </a:prstGeom>
        </p:spPr>
      </p:pic>
      <p:sp>
        <p:nvSpPr>
          <p:cNvPr id="3" name="TextBox 2"/>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2" name="Slide Number Placeholder 1"/>
          <p:cNvSpPr>
            <a:spLocks noGrp="1"/>
          </p:cNvSpPr>
          <p:nvPr>
            <p:ph type="sldNum" sz="quarter" idx="12"/>
          </p:nvPr>
        </p:nvSpPr>
        <p:spPr/>
        <p:txBody>
          <a:bodyPr/>
          <a:lstStyle/>
          <a:p>
            <a:fld id="{2DC0B2A6-010F-471F-851B-4A65FEBB73C7}" type="slidenum">
              <a:rPr lang="en-US" smtClean="0"/>
              <a:t>30</a:t>
            </a:fld>
            <a:endParaRPr lang="en-US"/>
          </a:p>
        </p:txBody>
      </p:sp>
    </p:spTree>
    <p:extLst>
      <p:ext uri="{BB962C8B-B14F-4D97-AF65-F5344CB8AC3E}">
        <p14:creationId xmlns:p14="http://schemas.microsoft.com/office/powerpoint/2010/main" val="1425071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25563"/>
            <a:ext cx="10515600" cy="4351338"/>
          </a:xfrm>
        </p:spPr>
        <p:txBody>
          <a:bodyPr>
            <a:noAutofit/>
          </a:bodyPr>
          <a:lstStyle/>
          <a:p>
            <a:r>
              <a:rPr lang="en-US" dirty="0" smtClean="0">
                <a:latin typeface="Times New Roman" panose="02020603050405020304" pitchFamily="18" charset="0"/>
                <a:cs typeface="Times New Roman" panose="02020603050405020304" pitchFamily="18" charset="0"/>
              </a:rPr>
              <a:t>Regression</a:t>
            </a:r>
          </a:p>
          <a:p>
            <a:pPr lvl="1"/>
            <a:r>
              <a:rPr lang="en-US" dirty="0" smtClean="0">
                <a:latin typeface="Times New Roman" panose="02020603050405020304" pitchFamily="18" charset="0"/>
                <a:cs typeface="Times New Roman" panose="02020603050405020304" pitchFamily="18" charset="0"/>
              </a:rPr>
              <a:t>Prediction of the price of a used car</a:t>
            </a:r>
          </a:p>
          <a:p>
            <a:pPr lvl="2"/>
            <a:r>
              <a:rPr lang="en-US" sz="2400" dirty="0" smtClean="0">
                <a:latin typeface="Times New Roman" panose="02020603050405020304" pitchFamily="18" charset="0"/>
                <a:cs typeface="Times New Roman" panose="02020603050405020304" pitchFamily="18" charset="0"/>
              </a:rPr>
              <a:t>Inputs:</a:t>
            </a:r>
          </a:p>
          <a:p>
            <a:pPr lvl="3"/>
            <a:r>
              <a:rPr lang="en-US" sz="2400" dirty="0" smtClean="0">
                <a:latin typeface="Times New Roman" panose="02020603050405020304" pitchFamily="18" charset="0"/>
                <a:cs typeface="Times New Roman" panose="02020603050405020304" pitchFamily="18" charset="0"/>
              </a:rPr>
              <a:t>Brand</a:t>
            </a:r>
          </a:p>
          <a:p>
            <a:pPr lvl="3"/>
            <a:r>
              <a:rPr lang="en-US" sz="2400" dirty="0" smtClean="0">
                <a:latin typeface="Times New Roman" panose="02020603050405020304" pitchFamily="18" charset="0"/>
                <a:cs typeface="Times New Roman" panose="02020603050405020304" pitchFamily="18" charset="0"/>
              </a:rPr>
              <a:t>Year</a:t>
            </a:r>
          </a:p>
          <a:p>
            <a:pPr lvl="3"/>
            <a:r>
              <a:rPr lang="en-US" sz="2400" dirty="0" smtClean="0">
                <a:latin typeface="Times New Roman" panose="02020603050405020304" pitchFamily="18" charset="0"/>
                <a:cs typeface="Times New Roman" panose="02020603050405020304" pitchFamily="18" charset="0"/>
              </a:rPr>
              <a:t>Engine capacity</a:t>
            </a:r>
          </a:p>
          <a:p>
            <a:pPr lvl="3"/>
            <a:r>
              <a:rPr lang="en-US" sz="2400" dirty="0" smtClean="0">
                <a:latin typeface="Times New Roman" panose="02020603050405020304" pitchFamily="18" charset="0"/>
                <a:cs typeface="Times New Roman" panose="02020603050405020304" pitchFamily="18" charset="0"/>
              </a:rPr>
              <a:t>Mileage</a:t>
            </a:r>
          </a:p>
          <a:p>
            <a:pPr lvl="2"/>
            <a:r>
              <a:rPr lang="en-US" sz="2400" dirty="0" smtClean="0">
                <a:latin typeface="Times New Roman" panose="02020603050405020304" pitchFamily="18" charset="0"/>
                <a:cs typeface="Times New Roman" panose="02020603050405020304" pitchFamily="18" charset="0"/>
              </a:rPr>
              <a:t>Output</a:t>
            </a:r>
          </a:p>
          <a:p>
            <a:pPr lvl="3"/>
            <a:r>
              <a:rPr lang="en-US" sz="2400" dirty="0" smtClean="0">
                <a:latin typeface="Times New Roman" panose="02020603050405020304" pitchFamily="18" charset="0"/>
                <a:cs typeface="Times New Roman" panose="02020603050405020304" pitchFamily="18" charset="0"/>
              </a:rPr>
              <a:t>Price of the car</a:t>
            </a:r>
          </a:p>
          <a:p>
            <a:r>
              <a:rPr lang="en-US" dirty="0" smtClean="0">
                <a:latin typeface="Times New Roman" panose="02020603050405020304" pitchFamily="18" charset="0"/>
                <a:cs typeface="Times New Roman" panose="02020603050405020304" pitchFamily="18" charset="0"/>
              </a:rPr>
              <a:t>Where the output is a number is a regression problem.</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31</a:t>
            </a:fld>
            <a:endParaRPr lang="en-US"/>
          </a:p>
        </p:txBody>
      </p:sp>
    </p:spTree>
    <p:extLst>
      <p:ext uri="{BB962C8B-B14F-4D97-AF65-F5344CB8AC3E}">
        <p14:creationId xmlns:p14="http://schemas.microsoft.com/office/powerpoint/2010/main" val="611054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Example</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Regression</a:t>
                </a:r>
              </a:p>
              <a:p>
                <a:pPr lvl="1"/>
                <a:r>
                  <a:rPr lang="en-US" sz="2800" dirty="0">
                    <a:latin typeface="Times New Roman" panose="02020603050405020304" pitchFamily="18" charset="0"/>
                    <a:cs typeface="Times New Roman" panose="02020603050405020304" pitchFamily="18" charset="0"/>
                  </a:rPr>
                  <a:t>Prediction of the price of a used </a:t>
                </a:r>
                <a:r>
                  <a:rPr lang="en-US" sz="2800" dirty="0" smtClean="0">
                    <a:latin typeface="Times New Roman" panose="02020603050405020304" pitchFamily="18" charset="0"/>
                    <a:cs typeface="Times New Roman" panose="02020603050405020304" pitchFamily="18" charset="0"/>
                  </a:rPr>
                  <a:t>car</a:t>
                </a:r>
              </a:p>
              <a:p>
                <a:pPr lvl="2"/>
                <a:r>
                  <a:rPr lang="en-US" sz="280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2800" b="0" i="1" smtClean="0">
                        <a:latin typeface="Cambria Math"/>
                      </a:rPr>
                      <m:t>𝑋</m:t>
                    </m:r>
                  </m:oMath>
                </a14:m>
                <a:r>
                  <a:rPr lang="en-US" sz="2800" dirty="0" smtClean="0">
                    <a:latin typeface="Times New Roman" panose="02020603050405020304" pitchFamily="18" charset="0"/>
                    <a:cs typeface="Times New Roman" panose="02020603050405020304" pitchFamily="18" charset="0"/>
                  </a:rPr>
                  <a:t> denote the car attributes</a:t>
                </a:r>
              </a:p>
              <a:p>
                <a:pPr lvl="2"/>
                <a:r>
                  <a:rPr lang="en-US" sz="2800" dirty="0" smtClean="0">
                    <a:latin typeface="Times New Roman" panose="02020603050405020304" pitchFamily="18" charset="0"/>
                    <a:cs typeface="Times New Roman" panose="02020603050405020304" pitchFamily="18" charset="0"/>
                  </a:rPr>
                  <a:t>Let </a:t>
                </a:r>
                <a14:m>
                  <m:oMath xmlns:m="http://schemas.openxmlformats.org/officeDocument/2006/math">
                    <m:r>
                      <a:rPr lang="en-US" sz="2800" b="0" i="1" smtClean="0">
                        <a:latin typeface="Cambria Math"/>
                      </a:rPr>
                      <m:t>𝑌</m:t>
                    </m:r>
                  </m:oMath>
                </a14:m>
                <a:r>
                  <a:rPr lang="en-US" sz="2800" dirty="0" smtClean="0">
                    <a:latin typeface="Times New Roman" panose="02020603050405020304" pitchFamily="18" charset="0"/>
                    <a:cs typeface="Times New Roman" panose="02020603050405020304" pitchFamily="18" charset="0"/>
                  </a:rPr>
                  <a:t> be the price of the car</a:t>
                </a:r>
              </a:p>
              <a:p>
                <a:pPr lvl="2"/>
                <a:r>
                  <a:rPr lang="en-US" sz="2800" dirty="0" smtClean="0">
                    <a:latin typeface="Times New Roman" panose="02020603050405020304" pitchFamily="18" charset="0"/>
                    <a:cs typeface="Times New Roman" panose="02020603050405020304" pitchFamily="18" charset="0"/>
                  </a:rPr>
                  <a:t>Learns:</a:t>
                </a:r>
              </a:p>
              <a:p>
                <a:pPr marL="1828800" lvl="4" indent="0">
                  <a:buNone/>
                </a:pPr>
                <a14:m>
                  <m:oMathPara xmlns:m="http://schemas.openxmlformats.org/officeDocument/2006/math">
                    <m:oMathParaPr>
                      <m:jc m:val="centerGroup"/>
                    </m:oMathParaPr>
                    <m:oMath xmlns:m="http://schemas.openxmlformats.org/officeDocument/2006/math">
                      <m:r>
                        <a:rPr lang="en-US" sz="2800" b="0" i="1" smtClean="0">
                          <a:latin typeface="Cambria Math"/>
                        </a:rPr>
                        <m:t>𝑦</m:t>
                      </m:r>
                      <m:r>
                        <a:rPr lang="en-US" sz="2800" b="0" i="1" smtClean="0">
                          <a:latin typeface="Cambria Math"/>
                        </a:rPr>
                        <m:t>=</m:t>
                      </m:r>
                      <m:r>
                        <a:rPr lang="en-US" sz="2800" b="0" i="1" smtClean="0">
                          <a:latin typeface="Cambria Math"/>
                        </a:rPr>
                        <m:t>𝑤𝑥</m:t>
                      </m:r>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𝑤</m:t>
                          </m:r>
                        </m:e>
                        <m:sub>
                          <m:r>
                            <a:rPr lang="en-US" sz="2800" b="0" i="1" smtClean="0">
                              <a:latin typeface="Cambria Math"/>
                            </a:rPr>
                            <m:t>0</m:t>
                          </m:r>
                        </m:sub>
                      </m:sSub>
                    </m:oMath>
                  </m:oMathPara>
                </a14:m>
                <a:endParaRPr lang="en-US" sz="28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381"/>
                </a:stretch>
              </a:blipFill>
            </p:spPr>
            <p:txBody>
              <a:bodyPr/>
              <a:lstStyle/>
              <a:p>
                <a:r>
                  <a:rPr lang="en-US">
                    <a:noFill/>
                  </a:rPr>
                  <a:t> </a:t>
                </a:r>
              </a:p>
            </p:txBody>
          </p:sp>
        </mc:Fallback>
      </mc:AlternateContent>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32</a:t>
            </a:fld>
            <a:endParaRPr lang="en-US"/>
          </a:p>
        </p:txBody>
      </p:sp>
      <p:cxnSp>
        <p:nvCxnSpPr>
          <p:cNvPr id="6" name="Straight Arrow Connector 5"/>
          <p:cNvCxnSpPr/>
          <p:nvPr/>
        </p:nvCxnSpPr>
        <p:spPr>
          <a:xfrm>
            <a:off x="4908888" y="4109990"/>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7164" y="4118013"/>
            <a:ext cx="182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0466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Multiple linear 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lvl="1"/>
            <a:r>
              <a:rPr lang="en-US" sz="2800" dirty="0" smtClean="0">
                <a:latin typeface="Times New Roman" panose="02020603050405020304" pitchFamily="18" charset="0"/>
                <a:cs typeface="Times New Roman" panose="02020603050405020304" pitchFamily="18" charset="0"/>
              </a:rPr>
              <a:t>find the relationship between a multiple features and continuous-valued target</a:t>
            </a:r>
          </a:p>
          <a:p>
            <a:pPr lvl="1"/>
            <a:endParaRPr lang="en-US" dirty="0"/>
          </a:p>
        </p:txBody>
      </p:sp>
      <mc:AlternateContent xmlns:mc="http://schemas.openxmlformats.org/markup-compatibility/2006" xmlns:a14="http://schemas.microsoft.com/office/drawing/2010/main">
        <mc:Choice Requires="a14">
          <p:sp>
            <p:nvSpPr>
              <p:cNvPr id="5" name="Rectangle 4"/>
              <p:cNvSpPr/>
              <p:nvPr/>
            </p:nvSpPr>
            <p:spPr>
              <a:xfrm>
                <a:off x="3590440" y="3366254"/>
                <a:ext cx="5011120" cy="461665"/>
              </a:xfrm>
              <a:prstGeom prst="rect">
                <a:avLst/>
              </a:prstGeom>
            </p:spPr>
            <p:txBody>
              <a:bodyPr wrap="square">
                <a:spAutoFit/>
              </a:bodyPr>
              <a:lstStyle/>
              <a:p>
                <a:pPr lvl="1"/>
                <a:r>
                  <a:rPr lang="en-US" sz="2400" dirty="0" smtClean="0">
                    <a:latin typeface="Times New Roman" panose="02020603050405020304" pitchFamily="18" charset="0"/>
                    <a:cs typeface="Times New Roman" panose="02020603050405020304" pitchFamily="18" charset="0"/>
                  </a:rPr>
                  <a:t>y =</a:t>
                </a:r>
                <a:r>
                  <a:rPr lang="en-US" sz="2400" dirty="0" smtClean="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1</m:t>
                        </m:r>
                      </m:sub>
                    </m:sSub>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1</m:t>
                        </m:r>
                      </m:sub>
                    </m:sSub>
                  </m:oMath>
                </a14:m>
                <a:r>
                  <a:rPr lang="en-US" sz="2400" dirty="0" smtClean="0"/>
                  <a:t> + … +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𝑤</m:t>
                        </m:r>
                      </m:e>
                      <m:sub>
                        <m:r>
                          <a:rPr lang="en-US" sz="2400" b="0" i="1" dirty="0" smtClean="0">
                            <a:latin typeface="Cambria Math" panose="02040503050406030204" pitchFamily="18" charset="0"/>
                          </a:rPr>
                          <m:t>𝑚</m:t>
                        </m:r>
                      </m:sub>
                    </m:sSub>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𝑚</m:t>
                        </m:r>
                      </m:sub>
                    </m:sSub>
                  </m:oMath>
                </a14:m>
                <a:r>
                  <a:rPr lang="en-US" sz="2400" dirty="0" smtClean="0"/>
                  <a:t> + b</a:t>
                </a:r>
              </a:p>
            </p:txBody>
          </p:sp>
        </mc:Choice>
        <mc:Fallback xmlns="">
          <p:sp>
            <p:nvSpPr>
              <p:cNvPr id="5" name="Rectangle 4"/>
              <p:cNvSpPr>
                <a:spLocks noRot="1" noChangeAspect="1" noMove="1" noResize="1" noEditPoints="1" noAdjustHandles="1" noChangeArrowheads="1" noChangeShapeType="1" noTextEdit="1"/>
              </p:cNvSpPr>
              <p:nvPr/>
            </p:nvSpPr>
            <p:spPr>
              <a:xfrm>
                <a:off x="3590440" y="3366254"/>
                <a:ext cx="5011120" cy="461665"/>
              </a:xfrm>
              <a:prstGeom prst="rect">
                <a:avLst/>
              </a:prstGeom>
              <a:blipFill rotWithShape="0">
                <a:blip r:embed="rId3"/>
                <a:stretch>
                  <a:fillRect t="-11842" b="-28947"/>
                </a:stretch>
              </a:blipFill>
            </p:spPr>
            <p:txBody>
              <a:bodyPr/>
              <a:lstStyle/>
              <a:p>
                <a:r>
                  <a:rPr lang="en-US">
                    <a:noFill/>
                  </a:rPr>
                  <a:t> </a:t>
                </a:r>
              </a:p>
            </p:txBody>
          </p:sp>
        </mc:Fallback>
      </mc:AlternateContent>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33</a:t>
            </a:fld>
            <a:endParaRPr lang="en-US"/>
          </a:p>
        </p:txBody>
      </p:sp>
    </p:spTree>
    <p:extLst>
      <p:ext uri="{BB962C8B-B14F-4D97-AF65-F5344CB8AC3E}">
        <p14:creationId xmlns:p14="http://schemas.microsoft.com/office/powerpoint/2010/main" val="40663505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477514" y="1116613"/>
            <a:ext cx="6000450" cy="4610872"/>
          </a:xfrm>
          <a:prstGeom prst="rect">
            <a:avLst/>
          </a:prstGeom>
        </p:spPr>
      </p:pic>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34</a:t>
            </a:fld>
            <a:endParaRPr lang="en-US"/>
          </a:p>
        </p:txBody>
      </p:sp>
      <p:sp>
        <p:nvSpPr>
          <p:cNvPr id="5" name="Rectangle 4"/>
          <p:cNvSpPr/>
          <p:nvPr/>
        </p:nvSpPr>
        <p:spPr>
          <a:xfrm>
            <a:off x="7132320" y="2098610"/>
            <a:ext cx="3972560" cy="132343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figure </a:t>
            </a:r>
            <a:r>
              <a:rPr lang="en-US" sz="2000" dirty="0">
                <a:latin typeface="Times New Roman" panose="02020603050405020304" pitchFamily="18" charset="0"/>
                <a:cs typeface="Times New Roman" panose="02020603050405020304" pitchFamily="18" charset="0"/>
              </a:rPr>
              <a:t>9.2 shows how the two-dimensional, fitted </a:t>
            </a:r>
            <a:r>
              <a:rPr lang="en-US" sz="2000" dirty="0" err="1">
                <a:latin typeface="Times New Roman" panose="02020603050405020304" pitchFamily="18" charset="0"/>
                <a:cs typeface="Times New Roman" panose="02020603050405020304" pitchFamily="18" charset="0"/>
              </a:rPr>
              <a:t>hyperplane</a:t>
            </a:r>
            <a:r>
              <a:rPr lang="en-US" sz="2000" dirty="0">
                <a:latin typeface="Times New Roman" panose="02020603050405020304" pitchFamily="18" charset="0"/>
                <a:cs typeface="Times New Roman" panose="02020603050405020304" pitchFamily="18" charset="0"/>
              </a:rPr>
              <a:t> of a multiple linear regression model with two features could look</a:t>
            </a:r>
          </a:p>
        </p:txBody>
      </p:sp>
    </p:spTree>
    <p:extLst>
      <p:ext uri="{BB962C8B-B14F-4D97-AF65-F5344CB8AC3E}">
        <p14:creationId xmlns:p14="http://schemas.microsoft.com/office/powerpoint/2010/main" val="6750845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Polynomial regression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the relationship between the </a:t>
                </a:r>
                <a:r>
                  <a:rPr lang="en-US" dirty="0">
                    <a:latin typeface="Times New Roman" panose="02020603050405020304" pitchFamily="18" charset="0"/>
                    <a:cs typeface="Times New Roman" panose="02020603050405020304" pitchFamily="18" charset="0"/>
                  </a:rPr>
                  <a:t>independent variable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the</a:t>
                </a:r>
                <a:r>
                  <a:rPr lang="en-US" dirty="0">
                    <a:latin typeface="Times New Roman" panose="02020603050405020304" pitchFamily="18" charset="0"/>
                    <a:cs typeface="Times New Roman" panose="02020603050405020304" pitchFamily="18" charset="0"/>
                  </a:rPr>
                  <a:t> dependent variable </a:t>
                </a:r>
                <a:r>
                  <a:rPr lang="en-US" i="1"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is modeled as an </a:t>
                </a:r>
                <a:r>
                  <a:rPr lang="en-US" i="1"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th degree</a:t>
                </a:r>
                <a:r>
                  <a:rPr lang="en-US" dirty="0">
                    <a:latin typeface="Times New Roman" panose="02020603050405020304" pitchFamily="18" charset="0"/>
                    <a:cs typeface="Times New Roman" panose="02020603050405020304" pitchFamily="18" charset="0"/>
                  </a:rPr>
                  <a:t> polynomial in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Polynomial regression fits a nonlinear relationship between the value of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and the corresponding conditional mean of </a:t>
                </a:r>
                <a:r>
                  <a:rPr lang="en-US" i="1" dirty="0" smtClean="0">
                    <a:latin typeface="Times New Roman" panose="02020603050405020304" pitchFamily="18" charset="0"/>
                    <a:cs typeface="Times New Roman" panose="02020603050405020304" pitchFamily="18" charset="0"/>
                  </a:rPr>
                  <a:t>y</a:t>
                </a:r>
              </a:p>
              <a:p>
                <a:endParaRPr lang="en-US" i="1" dirty="0"/>
              </a:p>
              <a:p>
                <a:pPr marL="0" indent="0" algn="ctr">
                  <a:buNone/>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oMath>
                </a14:m>
                <a:r>
                  <a:rPr lang="en-US" dirty="0" smtClean="0"/>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2 </m:t>
                        </m:r>
                      </m:sup>
                    </m:sSup>
                    <m:r>
                      <a:rPr lang="en-US" b="0" i="1" smtClean="0">
                        <a:latin typeface="Cambria Math" panose="02040503050406030204" pitchFamily="18" charset="0"/>
                      </a:rPr>
                      <m:t>+</m:t>
                    </m:r>
                  </m:oMath>
                </a14:m>
                <a:r>
                  <a:rPr lang="en-US" dirty="0" smtClean="0"/>
                  <a:t> …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𝑑</m:t>
                        </m:r>
                      </m:sup>
                    </m:sSup>
                    <m:r>
                      <a:rPr lang="en-US" b="0" i="1" smtClean="0">
                        <a:latin typeface="Cambria Math" panose="02040503050406030204" pitchFamily="18" charset="0"/>
                      </a:rPr>
                      <m:t> </m:t>
                    </m:r>
                  </m:oMath>
                </a14:m>
                <a:r>
                  <a:rPr lang="en-US" dirty="0" smtClean="0"/>
                  <a:t>+ b</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381" r="-1159"/>
                </a:stretch>
              </a:blipFill>
            </p:spPr>
            <p:txBody>
              <a:bodyPr/>
              <a:lstStyle/>
              <a:p>
                <a:r>
                  <a:rPr lang="en-US">
                    <a:noFill/>
                  </a:rPr>
                  <a:t> </a:t>
                </a:r>
              </a:p>
            </p:txBody>
          </p:sp>
        </mc:Fallback>
      </mc:AlternateContent>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35</a:t>
            </a:fld>
            <a:endParaRPr lang="en-US"/>
          </a:p>
        </p:txBody>
      </p:sp>
    </p:spTree>
    <p:extLst>
      <p:ext uri="{BB962C8B-B14F-4D97-AF65-F5344CB8AC3E}">
        <p14:creationId xmlns:p14="http://schemas.microsoft.com/office/powerpoint/2010/main" val="378660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learning Polynomial Regression - Javatpoin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638" b="3451"/>
          <a:stretch/>
        </p:blipFill>
        <p:spPr bwMode="auto">
          <a:xfrm>
            <a:off x="2922809" y="1399150"/>
            <a:ext cx="4494508" cy="4308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36</a:t>
            </a:fld>
            <a:endParaRPr lang="en-US"/>
          </a:p>
        </p:txBody>
      </p:sp>
    </p:spTree>
    <p:extLst>
      <p:ext uri="{BB962C8B-B14F-4D97-AF65-F5344CB8AC3E}">
        <p14:creationId xmlns:p14="http://schemas.microsoft.com/office/powerpoint/2010/main" val="10136407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4666" y="896878"/>
            <a:ext cx="7191213" cy="4957159"/>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37</a:t>
            </a:fld>
            <a:endParaRPr lang="en-US"/>
          </a:p>
        </p:txBody>
      </p:sp>
      <p:sp>
        <p:nvSpPr>
          <p:cNvPr id="6" name="Rectangle 5"/>
          <p:cNvSpPr/>
          <p:nvPr/>
        </p:nvSpPr>
        <p:spPr>
          <a:xfrm>
            <a:off x="7721600" y="1744241"/>
            <a:ext cx="4124960" cy="163121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In the resulting plot, you can see that the polynomial fit captures the relationship between the response and explanatory variables much better than the linear fit</a:t>
            </a:r>
          </a:p>
        </p:txBody>
      </p:sp>
    </p:spTree>
    <p:extLst>
      <p:ext uri="{BB962C8B-B14F-4D97-AF65-F5344CB8AC3E}">
        <p14:creationId xmlns:p14="http://schemas.microsoft.com/office/powerpoint/2010/main" val="2971608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err="1" smtClean="0">
                <a:solidFill>
                  <a:schemeClr val="accent1">
                    <a:lumMod val="50000"/>
                  </a:schemeClr>
                </a:solidFill>
                <a:latin typeface="Times New Roman" panose="02020603050405020304" pitchFamily="18" charset="0"/>
                <a:cs typeface="Times New Roman" panose="02020603050405020304" pitchFamily="18" charset="0"/>
              </a:rPr>
              <a:t>Overfitting</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 and </a:t>
            </a:r>
            <a:r>
              <a:rPr lang="en-US" sz="3600" b="1" dirty="0" err="1" smtClean="0">
                <a:solidFill>
                  <a:schemeClr val="accent1">
                    <a:lumMod val="50000"/>
                  </a:schemeClr>
                </a:solidFill>
                <a:latin typeface="Times New Roman" panose="02020603050405020304" pitchFamily="18" charset="0"/>
                <a:cs typeface="Times New Roman" panose="02020603050405020304" pitchFamily="18" charset="0"/>
              </a:rPr>
              <a:t>underfitting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dirty="0" smtClean="0">
                <a:latin typeface="Times New Roman" panose="02020603050405020304" pitchFamily="18" charset="0"/>
                <a:cs typeface="Times New Roman" panose="02020603050405020304" pitchFamily="18" charset="0"/>
              </a:rPr>
              <a:t>The fundamental issue in machine learning is the tension between optimization and generalization. </a:t>
            </a:r>
          </a:p>
          <a:p>
            <a:pPr algn="just"/>
            <a:r>
              <a:rPr lang="en-US" dirty="0" smtClean="0">
                <a:latin typeface="Times New Roman" panose="02020603050405020304" pitchFamily="18" charset="0"/>
                <a:cs typeface="Times New Roman" panose="02020603050405020304" pitchFamily="18" charset="0"/>
              </a:rPr>
              <a:t>Optimization refers to the process of adjusting a model to get the best performance possible on the training data (the learning in machine learning), whereas generalization refers to how well the trained model performs on data it has never seen before. </a:t>
            </a:r>
          </a:p>
          <a:p>
            <a:pPr algn="just"/>
            <a:r>
              <a:rPr lang="en-US" dirty="0" smtClean="0">
                <a:latin typeface="Times New Roman" panose="02020603050405020304" pitchFamily="18" charset="0"/>
                <a:cs typeface="Times New Roman" panose="02020603050405020304" pitchFamily="18" charset="0"/>
              </a:rPr>
              <a:t>The goal of the game is to get good generalization, of course, but you don’t control generalization; you can only adjust the model based on its training data</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38</a:t>
            </a:fld>
            <a:endParaRPr lang="en-US"/>
          </a:p>
        </p:txBody>
      </p:sp>
    </p:spTree>
    <p:extLst>
      <p:ext uri="{BB962C8B-B14F-4D97-AF65-F5344CB8AC3E}">
        <p14:creationId xmlns:p14="http://schemas.microsoft.com/office/powerpoint/2010/main" val="31929665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Over-fitting</a:t>
            </a: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3797759" y="616585"/>
            <a:ext cx="6748672" cy="4931722"/>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39</a:t>
            </a:fld>
            <a:endParaRPr lang="en-US"/>
          </a:p>
        </p:txBody>
      </p:sp>
    </p:spTree>
    <p:extLst>
      <p:ext uri="{BB962C8B-B14F-4D97-AF65-F5344CB8AC3E}">
        <p14:creationId xmlns:p14="http://schemas.microsoft.com/office/powerpoint/2010/main" val="3350492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Need for machine </a:t>
            </a:r>
            <a:r>
              <a:rPr lang="en-US" sz="3600" b="1" dirty="0">
                <a:solidFill>
                  <a:schemeClr val="accent1">
                    <a:lumMod val="50000"/>
                  </a:schemeClr>
                </a:solidFill>
                <a:latin typeface="Times New Roman" panose="02020603050405020304" pitchFamily="18" charset="0"/>
                <a:cs typeface="Times New Roman" panose="02020603050405020304" pitchFamily="18" charset="0"/>
              </a:rPr>
              <a:t>l</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81785"/>
            <a:ext cx="10515600" cy="4351338"/>
          </a:xfrm>
        </p:spPr>
        <p:txBody>
          <a:bodyPr>
            <a:normAutofit/>
          </a:bodyPr>
          <a:lstStyle/>
          <a:p>
            <a:r>
              <a:rPr lang="en-US" dirty="0" smtClean="0">
                <a:latin typeface="Times New Roman" panose="02020603050405020304" pitchFamily="18" charset="0"/>
                <a:cs typeface="Times New Roman" panose="02020603050405020304" pitchFamily="18" charset="0"/>
              </a:rPr>
              <a:t>Explosion in the availability of data</a:t>
            </a:r>
          </a:p>
          <a:p>
            <a:pPr lvl="1"/>
            <a:r>
              <a:rPr lang="en-US" sz="2800" dirty="0" smtClean="0">
                <a:latin typeface="Times New Roman" panose="02020603050405020304" pitchFamily="18" charset="0"/>
                <a:cs typeface="Times New Roman" panose="02020603050405020304" pitchFamily="18" charset="0"/>
              </a:rPr>
              <a:t>There must be a process that generates the data</a:t>
            </a:r>
          </a:p>
          <a:p>
            <a:pPr lvl="2"/>
            <a:r>
              <a:rPr lang="en-US" sz="2800" dirty="0" smtClean="0">
                <a:latin typeface="Times New Roman" panose="02020603050405020304" pitchFamily="18" charset="0"/>
                <a:cs typeface="Times New Roman" panose="02020603050405020304" pitchFamily="18" charset="0"/>
              </a:rPr>
              <a:t>Though we do not know what the process is</a:t>
            </a:r>
          </a:p>
          <a:p>
            <a:r>
              <a:rPr lang="en-US" dirty="0" smtClean="0">
                <a:latin typeface="Times New Roman" panose="02020603050405020304" pitchFamily="18" charset="0"/>
                <a:cs typeface="Times New Roman" panose="02020603050405020304" pitchFamily="18" charset="0"/>
              </a:rPr>
              <a:t>Consumer behavior:</a:t>
            </a:r>
          </a:p>
          <a:p>
            <a:pPr lvl="1"/>
            <a:r>
              <a:rPr lang="en-US" sz="2800" dirty="0" smtClean="0">
                <a:latin typeface="Times New Roman" panose="02020603050405020304" pitchFamily="18" charset="0"/>
                <a:cs typeface="Times New Roman" panose="02020603050405020304" pitchFamily="18" charset="0"/>
              </a:rPr>
              <a:t>People do not buy things at random</a:t>
            </a:r>
          </a:p>
          <a:p>
            <a:pPr lvl="2"/>
            <a:r>
              <a:rPr lang="en-US" sz="2800" dirty="0" smtClean="0">
                <a:latin typeface="Times New Roman" panose="02020603050405020304" pitchFamily="18" charset="0"/>
                <a:cs typeface="Times New Roman" panose="02020603050405020304" pitchFamily="18" charset="0"/>
              </a:rPr>
              <a:t>If they buy meat and vegetables</a:t>
            </a:r>
          </a:p>
          <a:p>
            <a:pPr lvl="3"/>
            <a:r>
              <a:rPr lang="en-US" sz="2800" dirty="0" smtClean="0">
                <a:latin typeface="Times New Roman" panose="02020603050405020304" pitchFamily="18" charset="0"/>
                <a:cs typeface="Times New Roman" panose="02020603050405020304" pitchFamily="18" charset="0"/>
              </a:rPr>
              <a:t>They buy </a:t>
            </a:r>
            <a:r>
              <a:rPr lang="en-US" sz="2800" i="1" dirty="0" smtClean="0">
                <a:latin typeface="Times New Roman" panose="02020603050405020304" pitchFamily="18" charset="0"/>
                <a:cs typeface="Times New Roman" panose="02020603050405020304" pitchFamily="18" charset="0"/>
              </a:rPr>
              <a:t>masalas</a:t>
            </a:r>
            <a:r>
              <a:rPr lang="en-US" sz="2800" dirty="0" smtClean="0">
                <a:latin typeface="Times New Roman" panose="02020603050405020304" pitchFamily="18" charset="0"/>
                <a:cs typeface="Times New Roman" panose="02020603050405020304" pitchFamily="18" charset="0"/>
              </a:rPr>
              <a:t> for cooking as well</a:t>
            </a:r>
          </a:p>
          <a:p>
            <a:pPr lvl="2"/>
            <a:r>
              <a:rPr lang="en-US" sz="2800" dirty="0" smtClean="0">
                <a:latin typeface="Times New Roman" panose="02020603050405020304" pitchFamily="18" charset="0"/>
                <a:cs typeface="Times New Roman" panose="02020603050405020304" pitchFamily="18" charset="0"/>
              </a:rPr>
              <a:t>There are certain patterns in the data</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4</a:t>
            </a:fld>
            <a:endParaRPr lang="en-US"/>
          </a:p>
        </p:txBody>
      </p:sp>
    </p:spTree>
    <p:extLst>
      <p:ext uri="{BB962C8B-B14F-4D97-AF65-F5344CB8AC3E}">
        <p14:creationId xmlns:p14="http://schemas.microsoft.com/office/powerpoint/2010/main" val="32930574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5898" y="1493520"/>
            <a:ext cx="8587222" cy="3657715"/>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40</a:t>
            </a:fld>
            <a:endParaRPr lang="en-US"/>
          </a:p>
        </p:txBody>
      </p:sp>
    </p:spTree>
    <p:extLst>
      <p:ext uri="{BB962C8B-B14F-4D97-AF65-F5344CB8AC3E}">
        <p14:creationId xmlns:p14="http://schemas.microsoft.com/office/powerpoint/2010/main" val="4036467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CBDAD9-AF9B-A74C-BD6D-63C66EE73953}"/>
              </a:ext>
            </a:extLst>
          </p:cNvPr>
          <p:cNvSpPr>
            <a:spLocks noGrp="1"/>
          </p:cNvSpPr>
          <p:nvPr>
            <p:ph type="title"/>
          </p:nvPr>
        </p:nvSpPr>
        <p:spPr>
          <a:xfrm>
            <a:off x="1097280" y="286605"/>
            <a:ext cx="10058400" cy="703996"/>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Over-fitting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xmlns="" id="{85D521E6-CAAA-CA43-A184-4A16DB093561}"/>
              </a:ext>
            </a:extLst>
          </p:cNvPr>
          <p:cNvSpPr>
            <a:spLocks noGrp="1"/>
          </p:cNvSpPr>
          <p:nvPr>
            <p:ph idx="1"/>
          </p:nvPr>
        </p:nvSpPr>
        <p:spPr>
          <a:xfrm>
            <a:off x="979515" y="1236912"/>
            <a:ext cx="10399687" cy="5588000"/>
          </a:xfrm>
        </p:spPr>
        <p:txBody>
          <a:bodyPr>
            <a:normAutofit/>
          </a:bodyPr>
          <a:lstStyle/>
          <a:p>
            <a:pPr lvl="2"/>
            <a:r>
              <a:rPr lang="en-US" sz="2800" dirty="0" smtClean="0">
                <a:latin typeface="Times New Roman" panose="02020603050405020304" pitchFamily="18" charset="0"/>
                <a:cs typeface="Times New Roman" panose="02020603050405020304" pitchFamily="18" charset="0"/>
              </a:rPr>
              <a:t>How </a:t>
            </a:r>
            <a:r>
              <a:rPr lang="en-US" sz="2800" dirty="0">
                <a:latin typeface="Times New Roman" panose="02020603050405020304" pitchFamily="18" charset="0"/>
                <a:cs typeface="Times New Roman" panose="02020603050405020304" pitchFamily="18" charset="0"/>
              </a:rPr>
              <a:t>to avoid overfitting?</a:t>
            </a:r>
          </a:p>
          <a:p>
            <a:pPr lvl="3"/>
            <a:r>
              <a:rPr lang="en-US" sz="2700" dirty="0">
                <a:latin typeface="Times New Roman" panose="02020603050405020304" pitchFamily="18" charset="0"/>
                <a:cs typeface="Times New Roman" panose="02020603050405020304" pitchFamily="18" charset="0"/>
              </a:rPr>
              <a:t>Regularization in </a:t>
            </a:r>
            <a:r>
              <a:rPr lang="en-US" sz="2700" dirty="0" smtClean="0">
                <a:latin typeface="Times New Roman" panose="02020603050405020304" pitchFamily="18" charset="0"/>
                <a:cs typeface="Times New Roman" panose="02020603050405020304" pitchFamily="18" charset="0"/>
              </a:rPr>
              <a:t>machine learning </a:t>
            </a:r>
            <a:endParaRPr lang="en-US" sz="2700" dirty="0">
              <a:latin typeface="Times New Roman" panose="02020603050405020304" pitchFamily="18" charset="0"/>
              <a:cs typeface="Times New Roman" panose="02020603050405020304" pitchFamily="18" charset="0"/>
            </a:endParaRPr>
          </a:p>
          <a:p>
            <a:pPr lvl="3"/>
            <a:r>
              <a:rPr lang="en-US" sz="2700" dirty="0">
                <a:latin typeface="Times New Roman" panose="02020603050405020304" pitchFamily="18" charset="0"/>
                <a:cs typeface="Times New Roman" panose="02020603050405020304" pitchFamily="18" charset="0"/>
              </a:rPr>
              <a:t>Dropout in neural networks</a:t>
            </a:r>
          </a:p>
          <a:p>
            <a:pPr lvl="1"/>
            <a:endParaRPr lang="en-US" dirty="0"/>
          </a:p>
        </p:txBody>
      </p:sp>
      <p:sp>
        <p:nvSpPr>
          <p:cNvPr id="4" name="Slide Number Placeholder 3">
            <a:extLst>
              <a:ext uri="{FF2B5EF4-FFF2-40B4-BE49-F238E27FC236}">
                <a16:creationId xmlns:a16="http://schemas.microsoft.com/office/drawing/2014/main" xmlns="" id="{FB390B8E-6E1E-5B4F-AE2C-BE6C523CD36F}"/>
              </a:ext>
            </a:extLst>
          </p:cNvPr>
          <p:cNvSpPr>
            <a:spLocks noGrp="1"/>
          </p:cNvSpPr>
          <p:nvPr>
            <p:ph type="sldNum" sz="quarter" idx="12"/>
          </p:nvPr>
        </p:nvSpPr>
        <p:spPr/>
        <p:txBody>
          <a:bodyPr/>
          <a:lstStyle/>
          <a:p>
            <a:fld id="{D07771B2-D7F7-364E-B6F3-F7FE93606BCE}" type="slidenum">
              <a:rPr lang="en-US" smtClean="0"/>
              <a:t>41</a:t>
            </a:fld>
            <a:endParaRPr lang="en-US"/>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105610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4FA5F3-B75B-3C45-9391-5469FF44240D}"/>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Regularization</a:t>
            </a:r>
          </a:p>
        </p:txBody>
      </p:sp>
      <p:sp>
        <p:nvSpPr>
          <p:cNvPr id="3" name="Content Placeholder 2">
            <a:extLst>
              <a:ext uri="{FF2B5EF4-FFF2-40B4-BE49-F238E27FC236}">
                <a16:creationId xmlns:a16="http://schemas.microsoft.com/office/drawing/2014/main" xmlns="" id="{2F1F3522-700E-674E-AA31-F0848057D212}"/>
              </a:ext>
            </a:extLst>
          </p:cNvPr>
          <p:cNvSpPr>
            <a:spLocks noGrp="1"/>
          </p:cNvSpPr>
          <p:nvPr>
            <p:ph idx="1"/>
          </p:nvPr>
        </p:nvSpPr>
        <p:spPr>
          <a:xfrm>
            <a:off x="838200" y="1602105"/>
            <a:ext cx="10515600" cy="4351338"/>
          </a:xfrm>
        </p:spPr>
        <p:txBody>
          <a:bodyPr>
            <a:normAutofit/>
          </a:bodyPr>
          <a:lstStyle/>
          <a:p>
            <a:pPr algn="just"/>
            <a:r>
              <a:rPr lang="en-US" dirty="0">
                <a:latin typeface="Times New Roman" panose="02020603050405020304" pitchFamily="18" charset="0"/>
                <a:cs typeface="Times New Roman" panose="02020603050405020304" pitchFamily="18" charset="0"/>
              </a:rPr>
              <a:t>A solution for overfitting</a:t>
            </a:r>
          </a:p>
          <a:p>
            <a:pPr algn="just"/>
            <a:r>
              <a:rPr lang="en-US" dirty="0">
                <a:latin typeface="Times New Roman" panose="02020603050405020304" pitchFamily="18" charset="0"/>
                <a:cs typeface="Times New Roman" panose="02020603050405020304" pitchFamily="18" charset="0"/>
              </a:rPr>
              <a:t>Add a regularization term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to the loss function (for now written as maximizing </a:t>
            </a:r>
            <a:r>
              <a:rPr lang="en-US" dirty="0" smtClean="0">
                <a:latin typeface="Times New Roman" panose="02020603050405020304" pitchFamily="18" charset="0"/>
                <a:cs typeface="Times New Roman" panose="02020603050405020304" pitchFamily="18" charset="0"/>
              </a:rPr>
              <a:t>log </a:t>
            </a:r>
            <a:r>
              <a:rPr lang="en-US" dirty="0" err="1" smtClean="0">
                <a:latin typeface="Times New Roman" panose="02020603050405020304" pitchFamily="18" charset="0"/>
                <a:cs typeface="Times New Roman" panose="02020603050405020304" pitchFamily="18" charset="0"/>
              </a:rPr>
              <a:t>prob</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rather than minimizing loss)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Idea: choose an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θ)</a:t>
            </a:r>
            <a:r>
              <a:rPr lang="en-US" dirty="0">
                <a:latin typeface="Times New Roman" panose="02020603050405020304" pitchFamily="18" charset="0"/>
                <a:cs typeface="Times New Roman" panose="02020603050405020304" pitchFamily="18" charset="0"/>
              </a:rPr>
              <a:t> that penalizes large weights</a:t>
            </a:r>
          </a:p>
          <a:p>
            <a:pPr lvl="1" algn="just"/>
            <a:r>
              <a:rPr lang="en-US" sz="2800" dirty="0">
                <a:latin typeface="Times New Roman" panose="02020603050405020304" pitchFamily="18" charset="0"/>
                <a:cs typeface="Times New Roman" panose="02020603050405020304" pitchFamily="18" charset="0"/>
              </a:rPr>
              <a:t>fitting the data well with lots of big weights not as good as fitting the data a little less well, with small weights</a:t>
            </a:r>
          </a:p>
          <a:p>
            <a:endParaRPr lang="en-US" dirty="0"/>
          </a:p>
        </p:txBody>
      </p:sp>
      <p:pic>
        <p:nvPicPr>
          <p:cNvPr id="5" name="Picture 4">
            <a:extLst>
              <a:ext uri="{FF2B5EF4-FFF2-40B4-BE49-F238E27FC236}">
                <a16:creationId xmlns:a16="http://schemas.microsoft.com/office/drawing/2014/main" xmlns="" id="{ED02CBB2-E1ED-A04E-98C0-81357B48C958}"/>
              </a:ext>
            </a:extLst>
          </p:cNvPr>
          <p:cNvPicPr>
            <a:picLocks noChangeAspect="1"/>
          </p:cNvPicPr>
          <p:nvPr/>
        </p:nvPicPr>
        <p:blipFill>
          <a:blip r:embed="rId3"/>
          <a:stretch>
            <a:fillRect/>
          </a:stretch>
        </p:blipFill>
        <p:spPr>
          <a:xfrm>
            <a:off x="2336800" y="3246967"/>
            <a:ext cx="7010947" cy="1278467"/>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42</a:t>
            </a:fld>
            <a:endParaRPr lang="en-US"/>
          </a:p>
        </p:txBody>
      </p:sp>
    </p:spTree>
    <p:extLst>
      <p:ext uri="{BB962C8B-B14F-4D97-AF65-F5344CB8AC3E}">
        <p14:creationId xmlns:p14="http://schemas.microsoft.com/office/powerpoint/2010/main" val="483835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Regularization methods for regression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The most popular approaches to regularized linear regression are:</a:t>
            </a:r>
          </a:p>
          <a:p>
            <a:pPr lvl="1"/>
            <a:endParaRPr lang="en-US" sz="2800" dirty="0">
              <a:latin typeface="Times New Roman" panose="02020603050405020304" pitchFamily="18" charset="0"/>
              <a:cs typeface="Times New Roman" panose="02020603050405020304" pitchFamily="18" charset="0"/>
            </a:endParaRPr>
          </a:p>
          <a:p>
            <a:pPr lvl="1"/>
            <a:r>
              <a:rPr lang="en-US" sz="2700" dirty="0" smtClean="0">
                <a:latin typeface="Times New Roman" panose="02020603050405020304" pitchFamily="18" charset="0"/>
                <a:cs typeface="Times New Roman" panose="02020603050405020304" pitchFamily="18" charset="0"/>
              </a:rPr>
              <a:t>ridge regression (L2)</a:t>
            </a:r>
          </a:p>
          <a:p>
            <a:pPr marL="457200" lvl="1" indent="0">
              <a:buNone/>
            </a:pPr>
            <a:endParaRPr lang="en-US" sz="2700" dirty="0" smtClean="0">
              <a:latin typeface="Times New Roman" panose="02020603050405020304" pitchFamily="18" charset="0"/>
              <a:cs typeface="Times New Roman" panose="02020603050405020304" pitchFamily="18" charset="0"/>
            </a:endParaRPr>
          </a:p>
          <a:p>
            <a:pPr lvl="1"/>
            <a:r>
              <a:rPr lang="en-US" sz="2700" dirty="0" smtClean="0">
                <a:latin typeface="Times New Roman" panose="02020603050405020304" pitchFamily="18" charset="0"/>
                <a:cs typeface="Times New Roman" panose="02020603050405020304" pitchFamily="18" charset="0"/>
              </a:rPr>
              <a:t>least absolute shrinkage and selection operator (LASSO) (L1)</a:t>
            </a:r>
          </a:p>
          <a:p>
            <a:pPr marL="457200" lvl="1" indent="0">
              <a:buNone/>
            </a:pPr>
            <a:r>
              <a:rPr lang="en-US" sz="2700" dirty="0" smtClean="0">
                <a:latin typeface="Times New Roman" panose="02020603050405020304" pitchFamily="18" charset="0"/>
                <a:cs typeface="Times New Roman" panose="02020603050405020304" pitchFamily="18" charset="0"/>
              </a:rPr>
              <a:t> </a:t>
            </a:r>
            <a:endParaRPr lang="en-US" sz="27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43</a:t>
            </a:fld>
            <a:endParaRPr lang="en-US"/>
          </a:p>
        </p:txBody>
      </p:sp>
    </p:spTree>
    <p:extLst>
      <p:ext uri="{BB962C8B-B14F-4D97-AF65-F5344CB8AC3E}">
        <p14:creationId xmlns:p14="http://schemas.microsoft.com/office/powerpoint/2010/main" val="21286737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Evaluation </a:t>
            </a:r>
            <a:r>
              <a:rPr lang="en-US" sz="3600" b="1" dirty="0">
                <a:solidFill>
                  <a:schemeClr val="accent1">
                    <a:lumMod val="50000"/>
                  </a:schemeClr>
                </a:solidFill>
                <a:latin typeface="Times New Roman" panose="02020603050405020304" pitchFamily="18" charset="0"/>
                <a:cs typeface="Times New Roman" panose="02020603050405020304" pitchFamily="18" charset="0"/>
              </a:rPr>
              <a:t>m</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etrics for regression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dirty="0" smtClean="0">
                <a:latin typeface="Times New Roman" panose="02020603050405020304" pitchFamily="18" charset="0"/>
                <a:cs typeface="Times New Roman" panose="02020603050405020304" pitchFamily="18" charset="0"/>
              </a:rPr>
              <a:t>Mean squared error (MSE)</a:t>
            </a:r>
            <a:endParaRPr lang="en-US" dirty="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Root mean squared error (RMSE)</a:t>
            </a:r>
          </a:p>
          <a:p>
            <a:pPr algn="just"/>
            <a:r>
              <a:rPr lang="en-US" dirty="0" smtClean="0">
                <a:latin typeface="Times New Roman" panose="02020603050405020304" pitchFamily="18" charset="0"/>
                <a:cs typeface="Times New Roman" panose="02020603050405020304" pitchFamily="18" charset="0"/>
              </a:rPr>
              <a:t>Mean absolute error (MAE)</a:t>
            </a:r>
          </a:p>
          <a:p>
            <a:pPr algn="just"/>
            <a:r>
              <a:rPr lang="en-US" dirty="0" smtClean="0">
                <a:latin typeface="Times New Roman" panose="02020603050405020304" pitchFamily="18" charset="0"/>
                <a:cs typeface="Times New Roman" panose="02020603050405020304" pitchFamily="18" charset="0"/>
              </a:rPr>
              <a:t>Mean absolute percentage error (MAPE)</a:t>
            </a:r>
          </a:p>
          <a:p>
            <a:pPr algn="just"/>
            <a:r>
              <a:rPr lang="en-US" dirty="0" smtClean="0">
                <a:latin typeface="Times New Roman" panose="02020603050405020304" pitchFamily="18" charset="0"/>
                <a:cs typeface="Times New Roman" panose="02020603050405020304" pitchFamily="18" charset="0"/>
              </a:rPr>
              <a:t>R Square</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44</a:t>
            </a:fld>
            <a:endParaRPr lang="en-US"/>
          </a:p>
        </p:txBody>
      </p:sp>
    </p:spTree>
    <p:extLst>
      <p:ext uri="{BB962C8B-B14F-4D97-AF65-F5344CB8AC3E}">
        <p14:creationId xmlns:p14="http://schemas.microsoft.com/office/powerpoint/2010/main" val="15047212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472" y="2962021"/>
            <a:ext cx="10515600" cy="1325563"/>
          </a:xfrm>
        </p:spPr>
        <p:txBody>
          <a:bodyPr/>
          <a:lstStyle/>
          <a:p>
            <a:pPr algn="ctr"/>
            <a:r>
              <a:rPr lang="en-US" b="1" dirty="0" smtClean="0">
                <a:solidFill>
                  <a:schemeClr val="accent1">
                    <a:lumMod val="50000"/>
                  </a:schemeClr>
                </a:solidFill>
                <a:latin typeface="Times New Roman" panose="02020603050405020304" pitchFamily="18" charset="0"/>
                <a:cs typeface="Times New Roman" panose="02020603050405020304" pitchFamily="18" charset="0"/>
              </a:rPr>
              <a:t>Predicting discrete target variables with classification analysis</a:t>
            </a: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45</a:t>
            </a:fld>
            <a:endParaRPr lang="en-US"/>
          </a:p>
        </p:txBody>
      </p:sp>
    </p:spTree>
    <p:extLst>
      <p:ext uri="{BB962C8B-B14F-4D97-AF65-F5344CB8AC3E}">
        <p14:creationId xmlns:p14="http://schemas.microsoft.com/office/powerpoint/2010/main" val="30213709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Articles classification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122" name="Picture 2" descr="Machine Learning, NLP: Text Classification using scikit-learn, python and  NLTK. | by Javed Shaikh | Towards Data Science"/>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131" r="8932" b="3028"/>
          <a:stretch/>
        </p:blipFill>
        <p:spPr bwMode="auto">
          <a:xfrm>
            <a:off x="2001520" y="1547943"/>
            <a:ext cx="7569200" cy="44972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46</a:t>
            </a:fld>
            <a:endParaRPr lang="en-US"/>
          </a:p>
        </p:txBody>
      </p:sp>
    </p:spTree>
    <p:extLst>
      <p:ext uri="{BB962C8B-B14F-4D97-AF65-F5344CB8AC3E}">
        <p14:creationId xmlns:p14="http://schemas.microsoft.com/office/powerpoint/2010/main" val="7798718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Spam classification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6146" name="Picture 2" descr="Introduction | Machine Learning | Google for Developer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504" t="7778" r="3689" b="7931"/>
          <a:stretch/>
        </p:blipFill>
        <p:spPr bwMode="auto">
          <a:xfrm>
            <a:off x="1469119" y="1859280"/>
            <a:ext cx="8660401" cy="3972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47</a:t>
            </a:fld>
            <a:endParaRPr lang="en-US"/>
          </a:p>
        </p:txBody>
      </p:sp>
    </p:spTree>
    <p:extLst>
      <p:ext uri="{BB962C8B-B14F-4D97-AF65-F5344CB8AC3E}">
        <p14:creationId xmlns:p14="http://schemas.microsoft.com/office/powerpoint/2010/main" val="2317944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Image classification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rotWithShape="1">
          <a:blip r:embed="rId2"/>
          <a:srcRect l="4265" t="6432" r="6294" b="16189"/>
          <a:stretch/>
        </p:blipFill>
        <p:spPr>
          <a:xfrm>
            <a:off x="2062479" y="1422401"/>
            <a:ext cx="7451533" cy="4297679"/>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7" name="Slide Number Placeholder 6"/>
          <p:cNvSpPr>
            <a:spLocks noGrp="1"/>
          </p:cNvSpPr>
          <p:nvPr>
            <p:ph type="sldNum" sz="quarter" idx="12"/>
          </p:nvPr>
        </p:nvSpPr>
        <p:spPr/>
        <p:txBody>
          <a:bodyPr/>
          <a:lstStyle/>
          <a:p>
            <a:fld id="{2DC0B2A6-010F-471F-851B-4A65FEBB73C7}" type="slidenum">
              <a:rPr lang="en-US" smtClean="0"/>
              <a:t>48</a:t>
            </a:fld>
            <a:endParaRPr lang="en-US"/>
          </a:p>
        </p:txBody>
      </p:sp>
    </p:spTree>
    <p:extLst>
      <p:ext uri="{BB962C8B-B14F-4D97-AF65-F5344CB8AC3E}">
        <p14:creationId xmlns:p14="http://schemas.microsoft.com/office/powerpoint/2010/main" val="17223289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10547" t="249" r="11843" b="1170"/>
          <a:stretch/>
        </p:blipFill>
        <p:spPr>
          <a:xfrm>
            <a:off x="6347582" y="914400"/>
            <a:ext cx="4919858" cy="4561840"/>
          </a:xfrm>
          <a:prstGeom prst="rect">
            <a:avLst/>
          </a:prstGeom>
        </p:spPr>
      </p:pic>
      <p:pic>
        <p:nvPicPr>
          <p:cNvPr id="5" name="Picture 4"/>
          <p:cNvPicPr>
            <a:picLocks noChangeAspect="1"/>
          </p:cNvPicPr>
          <p:nvPr/>
        </p:nvPicPr>
        <p:blipFill rotWithShape="1">
          <a:blip r:embed="rId3"/>
          <a:srcRect l="5572" t="14590" r="4560" b="18693"/>
          <a:stretch/>
        </p:blipFill>
        <p:spPr>
          <a:xfrm>
            <a:off x="416559" y="1676400"/>
            <a:ext cx="5693103" cy="2641600"/>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7" name="Slide Number Placeholder 6"/>
          <p:cNvSpPr>
            <a:spLocks noGrp="1"/>
          </p:cNvSpPr>
          <p:nvPr>
            <p:ph type="sldNum" sz="quarter" idx="12"/>
          </p:nvPr>
        </p:nvSpPr>
        <p:spPr/>
        <p:txBody>
          <a:bodyPr/>
          <a:lstStyle/>
          <a:p>
            <a:fld id="{2DC0B2A6-010F-471F-851B-4A65FEBB73C7}" type="slidenum">
              <a:rPr lang="en-US" smtClean="0"/>
              <a:t>49</a:t>
            </a:fld>
            <a:endParaRPr lang="en-US"/>
          </a:p>
        </p:txBody>
      </p:sp>
      <p:sp>
        <p:nvSpPr>
          <p:cNvPr id="8" name="Title 1"/>
          <p:cNvSpPr>
            <a:spLocks noGrp="1"/>
          </p:cNvSpPr>
          <p:nvPr>
            <p:ph type="title"/>
          </p:nvPr>
        </p:nvSpPr>
        <p:spPr>
          <a:xfrm>
            <a:off x="751840" y="159717"/>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Image classification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3959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Need for machine </a:t>
            </a:r>
            <a:r>
              <a:rPr lang="en-US" sz="3600" b="1" dirty="0">
                <a:solidFill>
                  <a:schemeClr val="accent1">
                    <a:lumMod val="50000"/>
                  </a:schemeClr>
                </a:solidFill>
                <a:latin typeface="Times New Roman" panose="02020603050405020304" pitchFamily="18" charset="0"/>
                <a:cs typeface="Times New Roman" panose="02020603050405020304" pitchFamily="18" charset="0"/>
              </a:rPr>
              <a:t>l</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12265"/>
            <a:ext cx="10515600" cy="4351338"/>
          </a:xfrm>
        </p:spPr>
        <p:txBody>
          <a:bodyPr>
            <a:normAutofit/>
          </a:bodyPr>
          <a:lstStyle/>
          <a:p>
            <a:r>
              <a:rPr lang="en-US" dirty="0" smtClean="0">
                <a:latin typeface="Times New Roman" panose="02020603050405020304" pitchFamily="18" charset="0"/>
                <a:cs typeface="Times New Roman" panose="02020603050405020304" pitchFamily="18" charset="0"/>
              </a:rPr>
              <a:t>Knowing the actual underlying process is difficult</a:t>
            </a:r>
          </a:p>
          <a:p>
            <a:pPr lvl="1"/>
            <a:r>
              <a:rPr lang="en-US" sz="2800" dirty="0" smtClean="0">
                <a:latin typeface="Times New Roman" panose="02020603050405020304" pitchFamily="18" charset="0"/>
                <a:cs typeface="Times New Roman" panose="02020603050405020304" pitchFamily="18" charset="0"/>
              </a:rPr>
              <a:t>Approximation can be done</a:t>
            </a:r>
          </a:p>
          <a:p>
            <a:pPr lvl="2"/>
            <a:r>
              <a:rPr lang="en-US" sz="2800" dirty="0" smtClean="0">
                <a:latin typeface="Times New Roman" panose="02020603050405020304" pitchFamily="18" charset="0"/>
                <a:cs typeface="Times New Roman" panose="02020603050405020304" pitchFamily="18" charset="0"/>
              </a:rPr>
              <a:t>May not explain everything</a:t>
            </a:r>
          </a:p>
          <a:p>
            <a:pPr lvl="2"/>
            <a:r>
              <a:rPr lang="en-US" sz="2800" dirty="0" smtClean="0">
                <a:latin typeface="Times New Roman" panose="02020603050405020304" pitchFamily="18" charset="0"/>
                <a:cs typeface="Times New Roman" panose="02020603050405020304" pitchFamily="18" charset="0"/>
              </a:rPr>
              <a:t>May explain part of the data</a:t>
            </a:r>
          </a:p>
          <a:p>
            <a:pPr lvl="1"/>
            <a:r>
              <a:rPr lang="en-US" sz="2800" dirty="0" smtClean="0">
                <a:latin typeface="Times New Roman" panose="02020603050405020304" pitchFamily="18" charset="0"/>
                <a:cs typeface="Times New Roman" panose="02020603050405020304" pitchFamily="18" charset="0"/>
              </a:rPr>
              <a:t>Identifying the complete process may not be possible</a:t>
            </a:r>
          </a:p>
          <a:p>
            <a:pPr lvl="2"/>
            <a:r>
              <a:rPr lang="en-US" sz="2800" dirty="0" smtClean="0">
                <a:latin typeface="Times New Roman" panose="02020603050405020304" pitchFamily="18" charset="0"/>
                <a:cs typeface="Times New Roman" panose="02020603050405020304" pitchFamily="18" charset="0"/>
              </a:rPr>
              <a:t>Certain patterns or regularities can be detected</a:t>
            </a:r>
          </a:p>
          <a:p>
            <a:pPr lvl="1"/>
            <a:r>
              <a:rPr lang="en-US" sz="2800" dirty="0" smtClean="0">
                <a:latin typeface="Times New Roman" panose="02020603050405020304" pitchFamily="18" charset="0"/>
                <a:cs typeface="Times New Roman" panose="02020603050405020304" pitchFamily="18" charset="0"/>
              </a:rPr>
              <a:t>Assuming that the future, at least the near future, will not be much different from the past, when the sample data was collected</a:t>
            </a:r>
          </a:p>
          <a:p>
            <a:pPr lvl="2"/>
            <a:r>
              <a:rPr lang="en-US" sz="2800" dirty="0" smtClean="0">
                <a:latin typeface="Times New Roman" panose="02020603050405020304" pitchFamily="18" charset="0"/>
                <a:cs typeface="Times New Roman" panose="02020603050405020304" pitchFamily="18" charset="0"/>
              </a:rPr>
              <a:t>The future predictions can also be expected to be right</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5</a:t>
            </a:fld>
            <a:endParaRPr lang="en-US"/>
          </a:p>
        </p:txBody>
      </p:sp>
    </p:spTree>
    <p:extLst>
      <p:ext uri="{BB962C8B-B14F-4D97-AF65-F5344CB8AC3E}">
        <p14:creationId xmlns:p14="http://schemas.microsoft.com/office/powerpoint/2010/main" val="4990776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94512" y="1199356"/>
            <a:ext cx="8460399" cy="4642644"/>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50</a:t>
            </a:fld>
            <a:endParaRPr lang="en-US"/>
          </a:p>
        </p:txBody>
      </p:sp>
      <p:sp>
        <p:nvSpPr>
          <p:cNvPr id="7" name="Title 1"/>
          <p:cNvSpPr>
            <a:spLocks noGrp="1"/>
          </p:cNvSpPr>
          <p:nvPr>
            <p:ph type="title"/>
          </p:nvPr>
        </p:nvSpPr>
        <p:spPr>
          <a:xfrm>
            <a:off x="838200" y="365125"/>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Medical image classification</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63415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Iris dataset</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3"/>
          <a:srcRect l="12823" t="16911" r="33846" b="29721"/>
          <a:stretch/>
        </p:blipFill>
        <p:spPr>
          <a:xfrm>
            <a:off x="3728720" y="1027906"/>
            <a:ext cx="6641869" cy="4355323"/>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51</a:t>
            </a:fld>
            <a:endParaRPr lang="en-US"/>
          </a:p>
        </p:txBody>
      </p:sp>
    </p:spTree>
    <p:extLst>
      <p:ext uri="{BB962C8B-B14F-4D97-AF65-F5344CB8AC3E}">
        <p14:creationId xmlns:p14="http://schemas.microsoft.com/office/powerpoint/2010/main" val="8549685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392045"/>
            <a:ext cx="10515600" cy="1325563"/>
          </a:xfrm>
        </p:spPr>
        <p:txBody>
          <a:bodyPr>
            <a:normAutofit/>
          </a:bodyPr>
          <a:lstStyle/>
          <a:p>
            <a:r>
              <a:rPr lang="en-US" b="1" dirty="0" smtClean="0">
                <a:solidFill>
                  <a:schemeClr val="accent1">
                    <a:lumMod val="50000"/>
                  </a:schemeClr>
                </a:solidFill>
                <a:latin typeface="Times New Roman" panose="02020603050405020304" pitchFamily="18" charset="0"/>
                <a:cs typeface="Times New Roman" panose="02020603050405020304" pitchFamily="18" charset="0"/>
              </a:rPr>
              <a:t>Logistic regression for classification</a:t>
            </a:r>
            <a:endParaRPr lang="en-US"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DC0B2A6-010F-471F-851B-4A65FEBB73C7}" type="slidenum">
              <a:rPr lang="en-US" smtClean="0"/>
              <a:t>52</a:t>
            </a:fld>
            <a:endParaRPr lang="en-US"/>
          </a:p>
        </p:txBody>
      </p:sp>
    </p:spTree>
    <p:extLst>
      <p:ext uri="{BB962C8B-B14F-4D97-AF65-F5344CB8AC3E}">
        <p14:creationId xmlns:p14="http://schemas.microsoft.com/office/powerpoint/2010/main" val="7739751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2BD5C3-8148-8D4D-8A9B-9C4C88C3340A}"/>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The two phases of logistic regression </a:t>
            </a:r>
          </a:p>
        </p:txBody>
      </p:sp>
      <p:sp>
        <p:nvSpPr>
          <p:cNvPr id="3" name="Content Placeholder 2">
            <a:extLst>
              <a:ext uri="{FF2B5EF4-FFF2-40B4-BE49-F238E27FC236}">
                <a16:creationId xmlns="" xmlns:a16="http://schemas.microsoft.com/office/drawing/2014/main" id="{197902B6-DAC2-7141-B4B3-A60F6A5D9BAA}"/>
              </a:ext>
            </a:extLst>
          </p:cNvPr>
          <p:cNvSpPr>
            <a:spLocks noGrp="1"/>
          </p:cNvSpPr>
          <p:nvPr>
            <p:ph idx="1"/>
          </p:nvPr>
        </p:nvSpPr>
        <p:spPr>
          <a:xfrm>
            <a:off x="1097281" y="2108200"/>
            <a:ext cx="10058401" cy="4064000"/>
          </a:xfrm>
        </p:spPr>
        <p:txBody>
          <a:bodyPr/>
          <a:lstStyle/>
          <a:p>
            <a:pPr algn="just"/>
            <a:r>
              <a:rPr lang="en-US" b="1" dirty="0">
                <a:latin typeface="Times New Roman" panose="02020603050405020304" pitchFamily="18" charset="0"/>
                <a:cs typeface="Times New Roman" panose="02020603050405020304" pitchFamily="18" charset="0"/>
              </a:rPr>
              <a:t>Training</a:t>
            </a:r>
            <a:r>
              <a:rPr lang="en-US" dirty="0">
                <a:latin typeface="Times New Roman" panose="02020603050405020304" pitchFamily="18" charset="0"/>
                <a:cs typeface="Times New Roman" panose="02020603050405020304" pitchFamily="18" charset="0"/>
              </a:rPr>
              <a:t>: we learn weights </a:t>
            </a:r>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using </a:t>
            </a:r>
            <a:r>
              <a:rPr lang="en-US" b="1" dirty="0">
                <a:latin typeface="Times New Roman" panose="02020603050405020304" pitchFamily="18" charset="0"/>
                <a:cs typeface="Times New Roman" panose="02020603050405020304" pitchFamily="18" charset="0"/>
              </a:rPr>
              <a:t>stochastic gradient descent</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cross-entropy loss</a:t>
            </a:r>
            <a:r>
              <a:rPr lang="en-US" dirty="0">
                <a:latin typeface="Times New Roman" panose="02020603050405020304" pitchFamily="18" charset="0"/>
                <a:cs typeface="Times New Roman" panose="02020603050405020304" pitchFamily="18" charset="0"/>
              </a:rPr>
              <a:t>.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Test</a:t>
            </a:r>
            <a:r>
              <a:rPr lang="en-US" dirty="0">
                <a:latin typeface="Times New Roman" panose="02020603050405020304" pitchFamily="18" charset="0"/>
                <a:cs typeface="Times New Roman" panose="02020603050405020304" pitchFamily="18" charset="0"/>
              </a:rPr>
              <a:t>: Given a test example </a:t>
            </a:r>
            <a:r>
              <a:rPr lang="en-US" i="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we compute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using learned weights </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and return whichever label (</a:t>
            </a:r>
            <a:r>
              <a:rPr lang="en-US" i="1" dirty="0">
                <a:latin typeface="Times New Roman" panose="02020603050405020304" pitchFamily="18" charset="0"/>
                <a:cs typeface="Times New Roman" panose="02020603050405020304" pitchFamily="18" charset="0"/>
              </a:rPr>
              <a:t>y </a:t>
            </a:r>
            <a:r>
              <a:rPr lang="en-US" dirty="0">
                <a:latin typeface="Times New Roman" panose="02020603050405020304" pitchFamily="18" charset="0"/>
                <a:cs typeface="Times New Roman" panose="02020603050405020304" pitchFamily="18" charset="0"/>
              </a:rPr>
              <a:t>= 1 or </a:t>
            </a:r>
            <a:r>
              <a:rPr lang="en-US" i="1" dirty="0">
                <a:latin typeface="Times New Roman" panose="02020603050405020304" pitchFamily="18" charset="0"/>
                <a:cs typeface="Times New Roman" panose="02020603050405020304" pitchFamily="18" charset="0"/>
              </a:rPr>
              <a:t>y </a:t>
            </a:r>
            <a:r>
              <a:rPr lang="en-US" dirty="0">
                <a:latin typeface="Times New Roman" panose="02020603050405020304" pitchFamily="18" charset="0"/>
                <a:cs typeface="Times New Roman" panose="02020603050405020304" pitchFamily="18" charset="0"/>
              </a:rPr>
              <a:t>= 0) is higher probability</a:t>
            </a:r>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53</a:t>
            </a:fld>
            <a:endParaRPr lang="en-US"/>
          </a:p>
        </p:txBody>
      </p:sp>
    </p:spTree>
    <p:extLst>
      <p:ext uri="{BB962C8B-B14F-4D97-AF65-F5344CB8AC3E}">
        <p14:creationId xmlns:p14="http://schemas.microsoft.com/office/powerpoint/2010/main" val="40724904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296AE7-F6BE-2E48-902E-151BC867E8C2}"/>
              </a:ext>
            </a:extLst>
          </p:cNvPr>
          <p:cNvSpPr>
            <a:spLocks noGrp="1"/>
          </p:cNvSpPr>
          <p:nvPr>
            <p:ph type="title"/>
          </p:nvPr>
        </p:nvSpPr>
        <p:spPr>
          <a:xfrm>
            <a:off x="798622" y="381000"/>
            <a:ext cx="11393377" cy="990600"/>
          </a:xfrm>
        </p:spPr>
        <p:txBody>
          <a:bodyPr>
            <a:normAutofit/>
          </a:bodyPr>
          <a:lstStyle/>
          <a:p>
            <a:r>
              <a:rPr lang="en-US" dirty="0"/>
              <a:t> </a:t>
            </a:r>
            <a:r>
              <a:rPr lang="en-US" sz="3200" dirty="0">
                <a:latin typeface="Times New Roman" panose="02020603050405020304" pitchFamily="18" charset="0"/>
                <a:cs typeface="Times New Roman" panose="02020603050405020304" pitchFamily="18" charset="0"/>
              </a:rPr>
              <a:t>The problem:  z isn't a probability, it's just a number!</a:t>
            </a:r>
          </a:p>
        </p:txBody>
      </p:sp>
      <p:sp>
        <p:nvSpPr>
          <p:cNvPr id="8" name="Content Placeholder 7">
            <a:extLst>
              <a:ext uri="{FF2B5EF4-FFF2-40B4-BE49-F238E27FC236}">
                <a16:creationId xmlns="" xmlns:a16="http://schemas.microsoft.com/office/drawing/2014/main" id="{2EB2DC85-7C39-044B-993D-89D8C9223188}"/>
              </a:ext>
            </a:extLst>
          </p:cNvPr>
          <p:cNvSpPr>
            <a:spLocks noGrp="1"/>
          </p:cNvSpPr>
          <p:nvPr>
            <p:ph idx="1"/>
          </p:nvPr>
        </p:nvSpPr>
        <p:spPr>
          <a:xfrm>
            <a:off x="508001" y="2921000"/>
            <a:ext cx="11074399" cy="4023360"/>
          </a:xfrm>
        </p:spPr>
        <p:txBody>
          <a:bodyPr>
            <a:normAutofit/>
          </a:bodyPr>
          <a:lstStyle/>
          <a:p>
            <a:r>
              <a:rPr lang="en-US" sz="3200" dirty="0">
                <a:latin typeface="Times New Roman" panose="02020603050405020304" pitchFamily="18" charset="0"/>
                <a:cs typeface="Times New Roman" panose="02020603050405020304" pitchFamily="18" charset="0"/>
              </a:rPr>
              <a:t>Solution: use a function of z that goes from 0 to 1</a:t>
            </a:r>
          </a:p>
        </p:txBody>
      </p:sp>
      <p:pic>
        <p:nvPicPr>
          <p:cNvPr id="6" name="Picture 5">
            <a:extLst>
              <a:ext uri="{FF2B5EF4-FFF2-40B4-BE49-F238E27FC236}">
                <a16:creationId xmlns="" xmlns:a16="http://schemas.microsoft.com/office/drawing/2014/main" id="{FCF1A4A3-E037-504F-BCBC-1FAC80DE5782}"/>
              </a:ext>
            </a:extLst>
          </p:cNvPr>
          <p:cNvPicPr>
            <a:picLocks noChangeAspect="1"/>
          </p:cNvPicPr>
          <p:nvPr/>
        </p:nvPicPr>
        <p:blipFill>
          <a:blip r:embed="rId3"/>
          <a:stretch>
            <a:fillRect/>
          </a:stretch>
        </p:blipFill>
        <p:spPr>
          <a:xfrm>
            <a:off x="3454401" y="1397000"/>
            <a:ext cx="6025975" cy="941559"/>
          </a:xfrm>
          <a:prstGeom prst="rect">
            <a:avLst/>
          </a:prstGeom>
        </p:spPr>
      </p:pic>
      <p:pic>
        <p:nvPicPr>
          <p:cNvPr id="10" name="Picture 9">
            <a:extLst>
              <a:ext uri="{FF2B5EF4-FFF2-40B4-BE49-F238E27FC236}">
                <a16:creationId xmlns="" xmlns:a16="http://schemas.microsoft.com/office/drawing/2014/main" id="{E25DC0E0-657A-3E4B-B87E-B1F777E545F9}"/>
              </a:ext>
            </a:extLst>
          </p:cNvPr>
          <p:cNvPicPr>
            <a:picLocks noChangeAspect="1"/>
          </p:cNvPicPr>
          <p:nvPr/>
        </p:nvPicPr>
        <p:blipFill>
          <a:blip r:embed="rId4"/>
          <a:srcRect/>
          <a:stretch/>
        </p:blipFill>
        <p:spPr>
          <a:xfrm>
            <a:off x="2235199" y="3977894"/>
            <a:ext cx="7995921" cy="1492570"/>
          </a:xfrm>
          <a:prstGeom prst="rect">
            <a:avLst/>
          </a:prstGeom>
        </p:spPr>
      </p:pic>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54</a:t>
            </a:fld>
            <a:endParaRPr lang="en-US"/>
          </a:p>
        </p:txBody>
      </p:sp>
    </p:spTree>
    <p:extLst>
      <p:ext uri="{BB962C8B-B14F-4D97-AF65-F5344CB8AC3E}">
        <p14:creationId xmlns:p14="http://schemas.microsoft.com/office/powerpoint/2010/main" val="5381268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6C978-3BD6-A448-8D02-2A5030CB74E7}"/>
              </a:ext>
            </a:extLst>
          </p:cNvPr>
          <p:cNvSpPr>
            <a:spLocks noGrp="1"/>
          </p:cNvSpPr>
          <p:nvPr>
            <p:ph type="title"/>
          </p:nvPr>
        </p:nvSpPr>
        <p:spPr>
          <a:xfrm>
            <a:off x="838200" y="238664"/>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The very useful sigmoid or logistic function</a:t>
            </a:r>
          </a:p>
        </p:txBody>
      </p:sp>
      <p:sp>
        <p:nvSpPr>
          <p:cNvPr id="4" name="Slide Number Placeholder 3">
            <a:extLst>
              <a:ext uri="{FF2B5EF4-FFF2-40B4-BE49-F238E27FC236}">
                <a16:creationId xmlns=""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55</a:t>
            </a:fld>
            <a:endParaRPr lang="en-US"/>
          </a:p>
        </p:txBody>
      </p:sp>
      <p:pic>
        <p:nvPicPr>
          <p:cNvPr id="5" name="Picture 4">
            <a:extLst>
              <a:ext uri="{FF2B5EF4-FFF2-40B4-BE49-F238E27FC236}">
                <a16:creationId xmlns="" xmlns:a16="http://schemas.microsoft.com/office/drawing/2014/main" id="{38B41492-92D7-0843-886C-F81DEAD35540}"/>
              </a:ext>
            </a:extLst>
          </p:cNvPr>
          <p:cNvPicPr>
            <a:picLocks noChangeAspect="1"/>
          </p:cNvPicPr>
          <p:nvPr/>
        </p:nvPicPr>
        <p:blipFill>
          <a:blip r:embed="rId3"/>
          <a:stretch>
            <a:fillRect/>
          </a:stretch>
        </p:blipFill>
        <p:spPr>
          <a:xfrm>
            <a:off x="838200" y="1206434"/>
            <a:ext cx="9718008" cy="4653694"/>
          </a:xfrm>
          <a:prstGeom prst="rect">
            <a:avLst/>
          </a:prstGeom>
        </p:spPr>
      </p:pic>
      <p:sp>
        <p:nvSpPr>
          <p:cNvPr id="3" name="Rectangle 2">
            <a:extLst>
              <a:ext uri="{FF2B5EF4-FFF2-40B4-BE49-F238E27FC236}">
                <a16:creationId xmlns="" xmlns:a16="http://schemas.microsoft.com/office/drawing/2014/main" id="{B4F5679F-01C2-1542-9FCF-DE147F85918C}"/>
              </a:ext>
            </a:extLst>
          </p:cNvPr>
          <p:cNvSpPr/>
          <p:nvPr/>
        </p:nvSpPr>
        <p:spPr>
          <a:xfrm>
            <a:off x="1930400" y="3231162"/>
            <a:ext cx="3352800" cy="6042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 xmlns:a16="http://schemas.microsoft.com/office/drawing/2014/main" id="{E71F7416-2114-F34A-B323-A70C4910DABB}"/>
              </a:ext>
            </a:extLst>
          </p:cNvPr>
          <p:cNvPicPr>
            <a:picLocks noChangeAspect="1"/>
          </p:cNvPicPr>
          <p:nvPr/>
        </p:nvPicPr>
        <p:blipFill>
          <a:blip r:embed="rId4"/>
          <a:stretch>
            <a:fillRect/>
          </a:stretch>
        </p:blipFill>
        <p:spPr>
          <a:xfrm>
            <a:off x="1259840" y="2479765"/>
            <a:ext cx="5279928" cy="2026639"/>
          </a:xfrm>
          <a:prstGeom prst="rect">
            <a:avLst/>
          </a:prstGeom>
        </p:spPr>
      </p:pic>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2496502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8D0FBA-B963-034D-8645-74ACA25129BA}"/>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Idea of logistic regression</a:t>
            </a:r>
          </a:p>
        </p:txBody>
      </p:sp>
      <p:sp>
        <p:nvSpPr>
          <p:cNvPr id="3" name="Content Placeholder 2">
            <a:extLst>
              <a:ext uri="{FF2B5EF4-FFF2-40B4-BE49-F238E27FC236}">
                <a16:creationId xmlns="" xmlns:a16="http://schemas.microsoft.com/office/drawing/2014/main" id="{4FB13DBF-FEB8-CE4C-8B4B-B26F16365A3D}"/>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We’ll compute </a:t>
            </a:r>
            <a:r>
              <a:rPr lang="en-US" dirty="0" err="1">
                <a:latin typeface="Times New Roman" panose="02020603050405020304" pitchFamily="18" charset="0"/>
                <a:cs typeface="Times New Roman" panose="02020603050405020304" pitchFamily="18" charset="0"/>
              </a:rPr>
              <a:t>w∙x+b</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And then we’ll pass it through the sigmoid function:</a:t>
            </a:r>
          </a:p>
          <a:p>
            <a:pPr marL="0" indent="0">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σ</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w∙x+b</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And we'll just treat it as a probability</a:t>
            </a: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56</a:t>
            </a:fld>
            <a:endParaRPr lang="en-US"/>
          </a:p>
        </p:txBody>
      </p:sp>
    </p:spTree>
    <p:extLst>
      <p:ext uri="{BB962C8B-B14F-4D97-AF65-F5344CB8AC3E}">
        <p14:creationId xmlns:p14="http://schemas.microsoft.com/office/powerpoint/2010/main" val="4554668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latin typeface="Times New Roman" panose="02020603050405020304" pitchFamily="18" charset="0"/>
                <a:cs typeface="Times New Roman" panose="02020603050405020304" pitchFamily="18" charset="0"/>
              </a:rPr>
              <a:t>Logistic regression model</a:t>
            </a:r>
            <a:endParaRPr lang="en-US" dirty="0"/>
          </a:p>
        </p:txBody>
      </p:sp>
      <p:pic>
        <p:nvPicPr>
          <p:cNvPr id="4" name="Content Placeholder 3"/>
          <p:cNvPicPr>
            <a:picLocks noGrp="1" noChangeAspect="1"/>
          </p:cNvPicPr>
          <p:nvPr>
            <p:ph idx="1"/>
          </p:nvPr>
        </p:nvPicPr>
        <p:blipFill>
          <a:blip r:embed="rId2"/>
          <a:stretch>
            <a:fillRect/>
          </a:stretch>
        </p:blipFill>
        <p:spPr>
          <a:xfrm>
            <a:off x="1449332" y="1467522"/>
            <a:ext cx="8456668" cy="4304998"/>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57</a:t>
            </a:fld>
            <a:endParaRPr lang="en-US"/>
          </a:p>
        </p:txBody>
      </p:sp>
    </p:spTree>
    <p:extLst>
      <p:ext uri="{BB962C8B-B14F-4D97-AF65-F5344CB8AC3E}">
        <p14:creationId xmlns:p14="http://schemas.microsoft.com/office/powerpoint/2010/main" val="38324102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7A6CD-C4E9-5B48-9917-F86800E1F560}"/>
              </a:ext>
            </a:extLst>
          </p:cNvPr>
          <p:cNvSpPr>
            <a:spLocks noGrp="1"/>
          </p:cNvSpPr>
          <p:nvPr>
            <p:ph type="title"/>
          </p:nvPr>
        </p:nvSpPr>
        <p:spPr>
          <a:xfrm>
            <a:off x="1097280" y="286605"/>
            <a:ext cx="10058400" cy="492400"/>
          </a:xfrm>
        </p:spPr>
        <p:txBody>
          <a:bodyPr>
            <a:noAutofit/>
          </a:bodyPr>
          <a:lstStyle/>
          <a:p>
            <a:r>
              <a:rPr lang="en-US" sz="3200" dirty="0" smtClean="0">
                <a:latin typeface="Times New Roman" panose="02020603050405020304" pitchFamily="18" charset="0"/>
                <a:cs typeface="Times New Roman" panose="02020603050405020304" pitchFamily="18" charset="0"/>
              </a:rPr>
              <a:t>Making probabilities with sigmoid</a:t>
            </a:r>
            <a:endParaRPr lang="en-US" sz="3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 xmlns:a16="http://schemas.microsoft.com/office/drawing/2014/main" id="{2F5A0686-02DA-3E4A-9DF1-59837D9443E0}"/>
              </a:ext>
            </a:extLst>
          </p:cNvPr>
          <p:cNvPicPr>
            <a:picLocks noChangeAspect="1"/>
          </p:cNvPicPr>
          <p:nvPr/>
        </p:nvPicPr>
        <p:blipFill>
          <a:blip r:embed="rId3"/>
          <a:srcRect/>
          <a:stretch/>
        </p:blipFill>
        <p:spPr>
          <a:xfrm>
            <a:off x="3048000" y="976257"/>
            <a:ext cx="5405120" cy="1367961"/>
          </a:xfrm>
          <a:prstGeom prst="rect">
            <a:avLst/>
          </a:prstGeom>
        </p:spPr>
      </p:pic>
      <p:pic>
        <p:nvPicPr>
          <p:cNvPr id="6" name="Picture 5">
            <a:extLst>
              <a:ext uri="{FF2B5EF4-FFF2-40B4-BE49-F238E27FC236}">
                <a16:creationId xmlns="" xmlns:a16="http://schemas.microsoft.com/office/drawing/2014/main" id="{DB99653A-66CF-8442-A821-C9586678886E}"/>
              </a:ext>
            </a:extLst>
          </p:cNvPr>
          <p:cNvPicPr>
            <a:picLocks noChangeAspect="1"/>
          </p:cNvPicPr>
          <p:nvPr/>
        </p:nvPicPr>
        <p:blipFill>
          <a:blip r:embed="rId4"/>
          <a:srcRect/>
          <a:stretch/>
        </p:blipFill>
        <p:spPr>
          <a:xfrm>
            <a:off x="3048000" y="3012443"/>
            <a:ext cx="6132357" cy="2574074"/>
          </a:xfrm>
          <a:prstGeom prst="rect">
            <a:avLst/>
          </a:prstGeom>
        </p:spPr>
      </p:pic>
      <p:sp>
        <p:nvSpPr>
          <p:cNvPr id="4" name="Slide Number Placeholder 3"/>
          <p:cNvSpPr>
            <a:spLocks noGrp="1"/>
          </p:cNvSpPr>
          <p:nvPr>
            <p:ph type="sldNum" sz="quarter" idx="12"/>
          </p:nvPr>
        </p:nvSpPr>
        <p:spPr/>
        <p:txBody>
          <a:bodyPr/>
          <a:lstStyle/>
          <a:p>
            <a:fld id="{2DC0B2A6-010F-471F-851B-4A65FEBB73C7}" type="slidenum">
              <a:rPr lang="en-US" smtClean="0"/>
              <a:t>58</a:t>
            </a:fld>
            <a:endParaRPr lang="en-US"/>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65706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67A6CD-C4E9-5B48-9917-F86800E1F560}"/>
              </a:ext>
            </a:extLst>
          </p:cNvPr>
          <p:cNvSpPr>
            <a:spLocks noGrp="1"/>
          </p:cNvSpPr>
          <p:nvPr>
            <p:ph type="title"/>
          </p:nvPr>
        </p:nvSpPr>
        <p:spPr>
          <a:xfrm>
            <a:off x="1097280" y="286605"/>
            <a:ext cx="10058400" cy="492400"/>
          </a:xfrm>
        </p:spPr>
        <p:txBody>
          <a:bodyPr>
            <a:noAutofit/>
          </a:bodyPr>
          <a:lstStyle/>
          <a:p>
            <a:r>
              <a:rPr lang="en-US" sz="3200" dirty="0">
                <a:latin typeface="Times New Roman" panose="02020603050405020304" pitchFamily="18" charset="0"/>
                <a:cs typeface="Times New Roman" panose="02020603050405020304" pitchFamily="18" charset="0"/>
              </a:rPr>
              <a:t>By the way:</a:t>
            </a:r>
          </a:p>
        </p:txBody>
      </p:sp>
      <p:pic>
        <p:nvPicPr>
          <p:cNvPr id="7" name="Content Placeholder 6">
            <a:extLst>
              <a:ext uri="{FF2B5EF4-FFF2-40B4-BE49-F238E27FC236}">
                <a16:creationId xmlns="" xmlns:a16="http://schemas.microsoft.com/office/drawing/2014/main" id="{118FA6FD-EF07-694B-8B44-BFD0E31CBEE7}"/>
              </a:ext>
            </a:extLst>
          </p:cNvPr>
          <p:cNvPicPr>
            <a:picLocks noGrp="1" noChangeAspect="1"/>
          </p:cNvPicPr>
          <p:nvPr>
            <p:ph idx="1"/>
          </p:nvPr>
        </p:nvPicPr>
        <p:blipFill>
          <a:blip r:embed="rId3"/>
          <a:stretch>
            <a:fillRect/>
          </a:stretch>
        </p:blipFill>
        <p:spPr>
          <a:xfrm>
            <a:off x="7721600" y="1797050"/>
            <a:ext cx="2743200" cy="514351"/>
          </a:xfrm>
        </p:spPr>
      </p:pic>
      <p:pic>
        <p:nvPicPr>
          <p:cNvPr id="6" name="Picture 5">
            <a:extLst>
              <a:ext uri="{FF2B5EF4-FFF2-40B4-BE49-F238E27FC236}">
                <a16:creationId xmlns="" xmlns:a16="http://schemas.microsoft.com/office/drawing/2014/main" id="{DB99653A-66CF-8442-A821-C9586678886E}"/>
              </a:ext>
            </a:extLst>
          </p:cNvPr>
          <p:cNvPicPr>
            <a:picLocks noChangeAspect="1"/>
          </p:cNvPicPr>
          <p:nvPr/>
        </p:nvPicPr>
        <p:blipFill>
          <a:blip r:embed="rId4"/>
          <a:srcRect/>
          <a:stretch/>
        </p:blipFill>
        <p:spPr>
          <a:xfrm>
            <a:off x="508001" y="1803400"/>
            <a:ext cx="6535273" cy="2743200"/>
          </a:xfrm>
          <a:prstGeom prst="rect">
            <a:avLst/>
          </a:prstGeom>
        </p:spPr>
      </p:pic>
      <p:sp>
        <p:nvSpPr>
          <p:cNvPr id="8" name="TextBox 7">
            <a:extLst>
              <a:ext uri="{FF2B5EF4-FFF2-40B4-BE49-F238E27FC236}">
                <a16:creationId xmlns="" xmlns:a16="http://schemas.microsoft.com/office/drawing/2014/main" id="{E9D309CE-B44C-7F46-B4D1-C2F4D543503A}"/>
              </a:ext>
            </a:extLst>
          </p:cNvPr>
          <p:cNvSpPr txBox="1"/>
          <p:nvPr/>
        </p:nvSpPr>
        <p:spPr>
          <a:xfrm>
            <a:off x="7115160" y="1701801"/>
            <a:ext cx="338554" cy="461665"/>
          </a:xfrm>
          <a:prstGeom prst="rect">
            <a:avLst/>
          </a:prstGeom>
          <a:noFill/>
        </p:spPr>
        <p:txBody>
          <a:bodyPr wrap="none" rtlCol="0">
            <a:spAutoFit/>
          </a:bodyPr>
          <a:lstStyle/>
          <a:p>
            <a:r>
              <a:rPr lang="en-US" sz="2400" dirty="0"/>
              <a:t>=</a:t>
            </a:r>
          </a:p>
        </p:txBody>
      </p:sp>
      <p:sp>
        <p:nvSpPr>
          <p:cNvPr id="9" name="TextBox 8">
            <a:extLst>
              <a:ext uri="{FF2B5EF4-FFF2-40B4-BE49-F238E27FC236}">
                <a16:creationId xmlns="" xmlns:a16="http://schemas.microsoft.com/office/drawing/2014/main" id="{CDC06DE8-425D-AB41-97C8-B98E1BC379CB}"/>
              </a:ext>
            </a:extLst>
          </p:cNvPr>
          <p:cNvSpPr txBox="1"/>
          <p:nvPr/>
        </p:nvSpPr>
        <p:spPr>
          <a:xfrm>
            <a:off x="7646505" y="2822714"/>
            <a:ext cx="1216039" cy="830997"/>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Because</a:t>
            </a:r>
          </a:p>
          <a:p>
            <a:endParaRPr lang="en-US" sz="2400" dirty="0"/>
          </a:p>
        </p:txBody>
      </p:sp>
      <p:pic>
        <p:nvPicPr>
          <p:cNvPr id="11" name="Picture 10">
            <a:extLst>
              <a:ext uri="{FF2B5EF4-FFF2-40B4-BE49-F238E27FC236}">
                <a16:creationId xmlns="" xmlns:a16="http://schemas.microsoft.com/office/drawing/2014/main" id="{16FB4558-925A-1F40-A67A-67F01AD97A69}"/>
              </a:ext>
            </a:extLst>
          </p:cNvPr>
          <p:cNvPicPr>
            <a:picLocks noChangeAspect="1"/>
          </p:cNvPicPr>
          <p:nvPr/>
        </p:nvPicPr>
        <p:blipFill>
          <a:blip r:embed="rId5"/>
          <a:stretch>
            <a:fillRect/>
          </a:stretch>
        </p:blipFill>
        <p:spPr>
          <a:xfrm>
            <a:off x="8297952" y="3469770"/>
            <a:ext cx="3048000" cy="586153"/>
          </a:xfrm>
          <a:prstGeom prst="rect">
            <a:avLst/>
          </a:prstGeom>
        </p:spPr>
      </p:pic>
      <p:sp>
        <p:nvSpPr>
          <p:cNvPr id="10" name="TextBox 9"/>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59</a:t>
            </a:fld>
            <a:endParaRPr lang="en-US"/>
          </a:p>
        </p:txBody>
      </p:sp>
    </p:spTree>
    <p:extLst>
      <p:ext uri="{BB962C8B-B14F-4D97-AF65-F5344CB8AC3E}">
        <p14:creationId xmlns:p14="http://schemas.microsoft.com/office/powerpoint/2010/main" val="2965362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996"/>
            <a:ext cx="10515600" cy="1325563"/>
          </a:xfrm>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machine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l="6912" t="652" r="2645" b="1900"/>
          <a:stretch/>
        </p:blipFill>
        <p:spPr>
          <a:xfrm>
            <a:off x="1899920" y="1056639"/>
            <a:ext cx="7711440" cy="4958505"/>
          </a:xfrm>
          <a:prstGeom prst="rect">
            <a:avLst/>
          </a:prstGeom>
        </p:spPr>
      </p:pic>
      <p:sp>
        <p:nvSpPr>
          <p:cNvPr id="3" name="Slide Number Placeholder 2"/>
          <p:cNvSpPr>
            <a:spLocks noGrp="1"/>
          </p:cNvSpPr>
          <p:nvPr>
            <p:ph type="sldNum" sz="quarter" idx="12"/>
          </p:nvPr>
        </p:nvSpPr>
        <p:spPr/>
        <p:txBody>
          <a:bodyPr/>
          <a:lstStyle/>
          <a:p>
            <a:fld id="{2DC0B2A6-010F-471F-851B-4A65FEBB73C7}" type="slidenum">
              <a:rPr lang="en-US" smtClean="0"/>
              <a:t>6</a:t>
            </a:fld>
            <a:endParaRPr lang="en-US"/>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42435327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157C93-E309-6343-A358-E23B17E1042D}"/>
              </a:ext>
            </a:extLst>
          </p:cNvPr>
          <p:cNvSpPr>
            <a:spLocks noGrp="1"/>
          </p:cNvSpPr>
          <p:nvPr>
            <p:ph type="title"/>
          </p:nvPr>
        </p:nvSpPr>
        <p:spPr>
          <a:xfrm>
            <a:off x="1066800" y="584201"/>
            <a:ext cx="10058400" cy="907196"/>
          </a:xfrm>
        </p:spPr>
        <p:txBody>
          <a:bodyPr>
            <a:normAutofit/>
          </a:bodyPr>
          <a:lstStyle/>
          <a:p>
            <a:r>
              <a:rPr lang="en-US" sz="3600" dirty="0">
                <a:latin typeface="Times New Roman" panose="02020603050405020304" pitchFamily="18" charset="0"/>
                <a:cs typeface="Times New Roman" panose="02020603050405020304" pitchFamily="18" charset="0"/>
              </a:rPr>
              <a:t>Turning a probability into a classifier</a:t>
            </a:r>
          </a:p>
        </p:txBody>
      </p:sp>
      <p:pic>
        <p:nvPicPr>
          <p:cNvPr id="5" name="Content Placeholder 4">
            <a:extLst>
              <a:ext uri="{FF2B5EF4-FFF2-40B4-BE49-F238E27FC236}">
                <a16:creationId xmlns="" xmlns:a16="http://schemas.microsoft.com/office/drawing/2014/main" id="{E9F790B0-B70D-DE45-B74A-BF4E26C78D74}"/>
              </a:ext>
            </a:extLst>
          </p:cNvPr>
          <p:cNvPicPr>
            <a:picLocks noGrp="1" noChangeAspect="1"/>
          </p:cNvPicPr>
          <p:nvPr>
            <p:ph idx="1"/>
          </p:nvPr>
        </p:nvPicPr>
        <p:blipFill>
          <a:blip r:embed="rId2"/>
          <a:stretch>
            <a:fillRect/>
          </a:stretch>
        </p:blipFill>
        <p:spPr>
          <a:xfrm>
            <a:off x="2133601" y="2006601"/>
            <a:ext cx="7579356" cy="1961092"/>
          </a:xfrm>
          <a:prstGeom prst="rect">
            <a:avLst/>
          </a:prstGeom>
        </p:spPr>
      </p:pic>
      <p:sp>
        <p:nvSpPr>
          <p:cNvPr id="3" name="TextBox 2">
            <a:extLst>
              <a:ext uri="{FF2B5EF4-FFF2-40B4-BE49-F238E27FC236}">
                <a16:creationId xmlns="" xmlns:a16="http://schemas.microsoft.com/office/drawing/2014/main" id="{DAD54E96-8FBE-DE4B-9D80-8A35B738F321}"/>
              </a:ext>
            </a:extLst>
          </p:cNvPr>
          <p:cNvSpPr txBox="1"/>
          <p:nvPr/>
        </p:nvSpPr>
        <p:spPr>
          <a:xfrm>
            <a:off x="1736687" y="4648201"/>
            <a:ext cx="6144631"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0.5 here is called the </a:t>
            </a:r>
            <a:r>
              <a:rPr lang="en-US" sz="2800" b="1" dirty="0">
                <a:latin typeface="Times New Roman" panose="02020603050405020304" pitchFamily="18" charset="0"/>
                <a:cs typeface="Times New Roman" panose="02020603050405020304" pitchFamily="18" charset="0"/>
              </a:rPr>
              <a:t>decision boundary</a:t>
            </a:r>
            <a:r>
              <a:rPr lang="en-US" sz="2800" dirty="0">
                <a:latin typeface="Times New Roman" panose="02020603050405020304" pitchFamily="18" charset="0"/>
                <a:cs typeface="Times New Roman" panose="02020603050405020304" pitchFamily="18" charset="0"/>
              </a:rPr>
              <a:t> </a:t>
            </a:r>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60</a:t>
            </a:fld>
            <a:endParaRPr lang="en-US"/>
          </a:p>
        </p:txBody>
      </p:sp>
    </p:spTree>
    <p:extLst>
      <p:ext uri="{BB962C8B-B14F-4D97-AF65-F5344CB8AC3E}">
        <p14:creationId xmlns:p14="http://schemas.microsoft.com/office/powerpoint/2010/main" val="29346753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B6C978-3BD6-A448-8D02-2A5030CB74E7}"/>
              </a:ext>
            </a:extLst>
          </p:cNvPr>
          <p:cNvSpPr>
            <a:spLocks noGrp="1"/>
          </p:cNvSpPr>
          <p:nvPr>
            <p:ph type="title"/>
          </p:nvPr>
        </p:nvSpPr>
        <p:spPr>
          <a:xfrm>
            <a:off x="798623" y="-116980"/>
            <a:ext cx="9956800" cy="990600"/>
          </a:xfrm>
        </p:spPr>
        <p:txBody>
          <a:bodyPr>
            <a:normAutofit/>
          </a:bodyPr>
          <a:lstStyle/>
          <a:p>
            <a:r>
              <a:rPr lang="en-US" sz="3600" dirty="0">
                <a:latin typeface="Times New Roman" panose="02020603050405020304" pitchFamily="18" charset="0"/>
                <a:cs typeface="Times New Roman" panose="02020603050405020304" pitchFamily="18" charset="0"/>
              </a:rPr>
              <a:t>The probabilistic classifier</a:t>
            </a:r>
          </a:p>
        </p:txBody>
      </p:sp>
      <p:grpSp>
        <p:nvGrpSpPr>
          <p:cNvPr id="7" name="Group 6">
            <a:extLst>
              <a:ext uri="{FF2B5EF4-FFF2-40B4-BE49-F238E27FC236}">
                <a16:creationId xmlns="" xmlns:a16="http://schemas.microsoft.com/office/drawing/2014/main" id="{2AF12A42-A169-124C-83E6-7FE227E2D844}"/>
              </a:ext>
            </a:extLst>
          </p:cNvPr>
          <p:cNvGrpSpPr/>
          <p:nvPr/>
        </p:nvGrpSpPr>
        <p:grpSpPr>
          <a:xfrm>
            <a:off x="833347" y="1276422"/>
            <a:ext cx="10627328" cy="5089143"/>
            <a:chOff x="685800" y="1244038"/>
            <a:chExt cx="7970496" cy="3816857"/>
          </a:xfrm>
        </p:grpSpPr>
        <p:pic>
          <p:nvPicPr>
            <p:cNvPr id="5" name="Picture 4">
              <a:extLst>
                <a:ext uri="{FF2B5EF4-FFF2-40B4-BE49-F238E27FC236}">
                  <a16:creationId xmlns=""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9" name="Freeform 8">
            <a:extLst>
              <a:ext uri="{FF2B5EF4-FFF2-40B4-BE49-F238E27FC236}">
                <a16:creationId xmlns="" xmlns:a16="http://schemas.microsoft.com/office/drawing/2014/main" id="{72B19C2B-25B7-FE40-89D4-2D049B1683CF}"/>
              </a:ext>
            </a:extLst>
          </p:cNvPr>
          <p:cNvSpPr/>
          <p:nvPr/>
        </p:nvSpPr>
        <p:spPr bwMode="auto">
          <a:xfrm>
            <a:off x="529477" y="3678623"/>
            <a:ext cx="11076072" cy="284743"/>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
        <p:nvSpPr>
          <p:cNvPr id="15" name="Freeform 14">
            <a:extLst>
              <a:ext uri="{FF2B5EF4-FFF2-40B4-BE49-F238E27FC236}">
                <a16:creationId xmlns="" xmlns:a16="http://schemas.microsoft.com/office/drawing/2014/main" id="{6030D76F-4213-4D4E-9677-2229D8A905A5}"/>
              </a:ext>
            </a:extLst>
          </p:cNvPr>
          <p:cNvSpPr/>
          <p:nvPr/>
        </p:nvSpPr>
        <p:spPr bwMode="auto">
          <a:xfrm>
            <a:off x="5833640" y="3483711"/>
            <a:ext cx="632965" cy="648183"/>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
        <p:nvSpPr>
          <p:cNvPr id="16" name="Rectangle 15">
            <a:extLst>
              <a:ext uri="{FF2B5EF4-FFF2-40B4-BE49-F238E27FC236}">
                <a16:creationId xmlns="" xmlns:a16="http://schemas.microsoft.com/office/drawing/2014/main" id="{64107E57-1F3A-0548-BCB7-A16BB7DB0707}"/>
              </a:ext>
            </a:extLst>
          </p:cNvPr>
          <p:cNvSpPr/>
          <p:nvPr/>
        </p:nvSpPr>
        <p:spPr>
          <a:xfrm>
            <a:off x="5833640" y="6164145"/>
            <a:ext cx="632965" cy="32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 xmlns:a16="http://schemas.microsoft.com/office/drawing/2014/main" id="{504823CD-D996-F549-8F74-DDA4A8F59403}"/>
              </a:ext>
            </a:extLst>
          </p:cNvPr>
          <p:cNvSpPr txBox="1"/>
          <p:nvPr/>
        </p:nvSpPr>
        <p:spPr>
          <a:xfrm>
            <a:off x="5618874" y="6041652"/>
            <a:ext cx="1518364" cy="666786"/>
          </a:xfrm>
          <a:prstGeom prst="rect">
            <a:avLst/>
          </a:prstGeom>
          <a:noFill/>
        </p:spPr>
        <p:txBody>
          <a:bodyPr wrap="none" rtlCol="0">
            <a:spAutoFit/>
          </a:bodyPr>
          <a:lstStyle/>
          <a:p>
            <a:r>
              <a:rPr lang="en-US" sz="3733" dirty="0" err="1">
                <a:latin typeface="Times New Roman" panose="02020603050405020304" pitchFamily="18" charset="0"/>
                <a:cs typeface="Times New Roman" panose="02020603050405020304" pitchFamily="18" charset="0"/>
              </a:rPr>
              <a:t>wx</a:t>
            </a:r>
            <a:r>
              <a:rPr lang="en-US" sz="3733" dirty="0">
                <a:latin typeface="Times New Roman" panose="02020603050405020304" pitchFamily="18" charset="0"/>
                <a:cs typeface="Times New Roman" panose="02020603050405020304" pitchFamily="18" charset="0"/>
              </a:rPr>
              <a:t> + b</a:t>
            </a:r>
          </a:p>
        </p:txBody>
      </p:sp>
      <p:pic>
        <p:nvPicPr>
          <p:cNvPr id="18" name="Picture 17">
            <a:extLst>
              <a:ext uri="{FF2B5EF4-FFF2-40B4-BE49-F238E27FC236}">
                <a16:creationId xmlns="" xmlns:a16="http://schemas.microsoft.com/office/drawing/2014/main" id="{740A2127-1D6D-1F41-B9FC-0C367C6CADCD}"/>
              </a:ext>
            </a:extLst>
          </p:cNvPr>
          <p:cNvPicPr>
            <a:picLocks noChangeAspect="1"/>
          </p:cNvPicPr>
          <p:nvPr/>
        </p:nvPicPr>
        <p:blipFill>
          <a:blip r:embed="rId3"/>
          <a:stretch>
            <a:fillRect/>
          </a:stretch>
        </p:blipFill>
        <p:spPr>
          <a:xfrm>
            <a:off x="6807201" y="-123734"/>
            <a:ext cx="4978399" cy="1900152"/>
          </a:xfrm>
          <a:prstGeom prst="rect">
            <a:avLst/>
          </a:prstGeom>
        </p:spPr>
      </p:pic>
      <p:sp>
        <p:nvSpPr>
          <p:cNvPr id="19" name="Rectangle 18">
            <a:extLst>
              <a:ext uri="{FF2B5EF4-FFF2-40B4-BE49-F238E27FC236}">
                <a16:creationId xmlns="" xmlns:a16="http://schemas.microsoft.com/office/drawing/2014/main" id="{4A1A31B3-A413-5440-9DE5-027C83B38D29}"/>
              </a:ext>
            </a:extLst>
          </p:cNvPr>
          <p:cNvSpPr/>
          <p:nvPr/>
        </p:nvSpPr>
        <p:spPr>
          <a:xfrm>
            <a:off x="370632" y="3417307"/>
            <a:ext cx="848568" cy="780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3" name="Straight Connector 12">
            <a:extLst>
              <a:ext uri="{FF2B5EF4-FFF2-40B4-BE49-F238E27FC236}">
                <a16:creationId xmlns="" xmlns:a16="http://schemas.microsoft.com/office/drawing/2014/main" id="{1561F822-B7C3-874E-AC15-CC13945AC801}"/>
              </a:ext>
            </a:extLst>
          </p:cNvPr>
          <p:cNvCxnSpPr/>
          <p:nvPr/>
        </p:nvCxnSpPr>
        <p:spPr bwMode="auto">
          <a:xfrm>
            <a:off x="406400" y="3743820"/>
            <a:ext cx="113792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 xmlns:a16="http://schemas.microsoft.com/office/drawing/2014/main" id="{96F28C9A-0A39-5C44-AD33-B22BEC536C62}"/>
              </a:ext>
            </a:extLst>
          </p:cNvPr>
          <p:cNvSpPr txBox="1"/>
          <p:nvPr/>
        </p:nvSpPr>
        <p:spPr>
          <a:xfrm>
            <a:off x="91476" y="1667008"/>
            <a:ext cx="1326004" cy="584775"/>
          </a:xfrm>
          <a:prstGeom prst="rect">
            <a:avLst/>
          </a:prstGeom>
          <a:noFill/>
        </p:spPr>
        <p:txBody>
          <a:bodyPr wrap="none" rtlCol="0">
            <a:spAutoFit/>
          </a:bodyPr>
          <a:lstStyle/>
          <a:p>
            <a:r>
              <a:rPr lang="en-US" sz="3200" dirty="0">
                <a:latin typeface="Times New Roman" panose="02020603050405020304" pitchFamily="18" charset="0"/>
                <a:cs typeface="Times New Roman" panose="02020603050405020304" pitchFamily="18" charset="0"/>
              </a:rPr>
              <a:t>P(y=1)</a:t>
            </a:r>
          </a:p>
        </p:txBody>
      </p:sp>
      <p:sp>
        <p:nvSpPr>
          <p:cNvPr id="23" name="Rectangle 22">
            <a:extLst>
              <a:ext uri="{FF2B5EF4-FFF2-40B4-BE49-F238E27FC236}">
                <a16:creationId xmlns="" xmlns:a16="http://schemas.microsoft.com/office/drawing/2014/main" id="{0010A606-923C-244A-9E2F-50E83BEDD50E}"/>
              </a:ext>
            </a:extLst>
          </p:cNvPr>
          <p:cNvSpPr/>
          <p:nvPr/>
        </p:nvSpPr>
        <p:spPr bwMode="auto">
          <a:xfrm>
            <a:off x="6203997" y="1644687"/>
            <a:ext cx="5617371" cy="42672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latin typeface="Lucida Sans" pitchFamily="-65" charset="0"/>
            </a:endParaRPr>
          </a:p>
        </p:txBody>
      </p:sp>
      <p:sp>
        <p:nvSpPr>
          <p:cNvPr id="4" name="Slide Number Placeholder 3"/>
          <p:cNvSpPr>
            <a:spLocks noGrp="1"/>
          </p:cNvSpPr>
          <p:nvPr>
            <p:ph type="sldNum" sz="quarter" idx="12"/>
          </p:nvPr>
        </p:nvSpPr>
        <p:spPr/>
        <p:txBody>
          <a:bodyPr/>
          <a:lstStyle/>
          <a:p>
            <a:fld id="{2DC0B2A6-010F-471F-851B-4A65FEBB73C7}" type="slidenum">
              <a:rPr lang="en-US" smtClean="0"/>
              <a:t>61</a:t>
            </a:fld>
            <a:endParaRPr lang="en-US"/>
          </a:p>
        </p:txBody>
      </p:sp>
    </p:spTree>
    <p:extLst>
      <p:ext uri="{BB962C8B-B14F-4D97-AF65-F5344CB8AC3E}">
        <p14:creationId xmlns:p14="http://schemas.microsoft.com/office/powerpoint/2010/main" val="666816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157C93-E309-6343-A358-E23B17E1042D}"/>
              </a:ext>
            </a:extLst>
          </p:cNvPr>
          <p:cNvSpPr>
            <a:spLocks noGrp="1"/>
          </p:cNvSpPr>
          <p:nvPr>
            <p:ph type="title"/>
          </p:nvPr>
        </p:nvSpPr>
        <p:spPr>
          <a:xfrm>
            <a:off x="1066800" y="767910"/>
            <a:ext cx="10058400" cy="907196"/>
          </a:xfrm>
        </p:spPr>
        <p:txBody>
          <a:bodyPr>
            <a:normAutofit/>
          </a:bodyPr>
          <a:lstStyle/>
          <a:p>
            <a:r>
              <a:rPr lang="en-US" sz="3600" dirty="0">
                <a:latin typeface="Times New Roman" panose="02020603050405020304" pitchFamily="18" charset="0"/>
                <a:cs typeface="Times New Roman" panose="02020603050405020304" pitchFamily="18" charset="0"/>
              </a:rPr>
              <a:t>Turning a probability into a classifier</a:t>
            </a:r>
          </a:p>
        </p:txBody>
      </p:sp>
      <p:pic>
        <p:nvPicPr>
          <p:cNvPr id="5" name="Content Placeholder 4">
            <a:extLst>
              <a:ext uri="{FF2B5EF4-FFF2-40B4-BE49-F238E27FC236}">
                <a16:creationId xmlns="" xmlns:a16="http://schemas.microsoft.com/office/drawing/2014/main" id="{E9F790B0-B70D-DE45-B74A-BF4E26C78D74}"/>
              </a:ext>
            </a:extLst>
          </p:cNvPr>
          <p:cNvPicPr>
            <a:picLocks noGrp="1" noChangeAspect="1"/>
          </p:cNvPicPr>
          <p:nvPr>
            <p:ph idx="1"/>
          </p:nvPr>
        </p:nvPicPr>
        <p:blipFill>
          <a:blip r:embed="rId2"/>
          <a:stretch>
            <a:fillRect/>
          </a:stretch>
        </p:blipFill>
        <p:spPr>
          <a:xfrm>
            <a:off x="203201" y="2514601"/>
            <a:ext cx="7579356" cy="1961092"/>
          </a:xfrm>
          <a:prstGeom prst="rect">
            <a:avLst/>
          </a:prstGeom>
        </p:spPr>
      </p:pic>
      <p:sp>
        <p:nvSpPr>
          <p:cNvPr id="3" name="TextBox 2">
            <a:extLst>
              <a:ext uri="{FF2B5EF4-FFF2-40B4-BE49-F238E27FC236}">
                <a16:creationId xmlns="" xmlns:a16="http://schemas.microsoft.com/office/drawing/2014/main" id="{954B33F4-F8C2-6C41-81BF-2E682B84AEFE}"/>
              </a:ext>
            </a:extLst>
          </p:cNvPr>
          <p:cNvSpPr txBox="1"/>
          <p:nvPr/>
        </p:nvSpPr>
        <p:spPr>
          <a:xfrm>
            <a:off x="7363239" y="2754499"/>
            <a:ext cx="2985113" cy="769441"/>
          </a:xfrm>
          <a:prstGeom prst="rect">
            <a:avLst/>
          </a:prstGeom>
          <a:noFill/>
        </p:spPr>
        <p:txBody>
          <a:bodyPr wrap="none" rtlCol="0">
            <a:spAutoFit/>
          </a:bodyPr>
          <a:lstStyle/>
          <a:p>
            <a:r>
              <a:rPr lang="en-US" sz="4400" dirty="0">
                <a:solidFill>
                  <a:srgbClr val="0000CC"/>
                </a:solidFill>
                <a:latin typeface="Times New Roman" panose="02020603050405020304" pitchFamily="18" charset="0"/>
                <a:cs typeface="Times New Roman" panose="02020603050405020304" pitchFamily="18" charset="0"/>
              </a:rPr>
              <a:t>if </a:t>
            </a:r>
            <a:r>
              <a:rPr lang="en-US" sz="4400" dirty="0" err="1">
                <a:solidFill>
                  <a:srgbClr val="0000CC"/>
                </a:solidFill>
                <a:latin typeface="Times New Roman" panose="02020603050405020304" pitchFamily="18" charset="0"/>
                <a:cs typeface="Times New Roman" panose="02020603050405020304" pitchFamily="18" charset="0"/>
              </a:rPr>
              <a:t>w∙x+b</a:t>
            </a:r>
            <a:r>
              <a:rPr lang="en-US" sz="44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 xmlns:a16="http://schemas.microsoft.com/office/drawing/2014/main" id="{9A1E9240-84DA-3740-A782-131A1694D5F4}"/>
              </a:ext>
            </a:extLst>
          </p:cNvPr>
          <p:cNvSpPr txBox="1"/>
          <p:nvPr/>
        </p:nvSpPr>
        <p:spPr>
          <a:xfrm>
            <a:off x="7348639" y="3526293"/>
            <a:ext cx="2975495" cy="769441"/>
          </a:xfrm>
          <a:prstGeom prst="rect">
            <a:avLst/>
          </a:prstGeom>
          <a:noFill/>
        </p:spPr>
        <p:txBody>
          <a:bodyPr wrap="none" rtlCol="0">
            <a:spAutoFit/>
          </a:bodyPr>
          <a:lstStyle/>
          <a:p>
            <a:r>
              <a:rPr lang="en-US" sz="4400" dirty="0">
                <a:solidFill>
                  <a:srgbClr val="0000CC"/>
                </a:solidFill>
                <a:latin typeface="Times New Roman" panose="02020603050405020304" pitchFamily="18" charset="0"/>
                <a:cs typeface="Times New Roman" panose="02020603050405020304" pitchFamily="18" charset="0"/>
              </a:rPr>
              <a:t>if </a:t>
            </a:r>
            <a:r>
              <a:rPr lang="en-US" sz="4400" dirty="0" err="1">
                <a:solidFill>
                  <a:srgbClr val="0000CC"/>
                </a:solidFill>
                <a:latin typeface="Times New Roman" panose="02020603050405020304" pitchFamily="18" charset="0"/>
                <a:cs typeface="Times New Roman" panose="02020603050405020304" pitchFamily="18" charset="0"/>
              </a:rPr>
              <a:t>w∙x+b</a:t>
            </a:r>
            <a:r>
              <a:rPr lang="en-US" sz="4400" dirty="0">
                <a:solidFill>
                  <a:srgbClr val="0000CC"/>
                </a:solidFill>
                <a:latin typeface="Times New Roman" panose="02020603050405020304" pitchFamily="18" charset="0"/>
                <a:cs typeface="Times New Roman" panose="02020603050405020304" pitchFamily="18" charset="0"/>
              </a:rPr>
              <a:t> ≤ 0</a:t>
            </a:r>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7" name="Slide Number Placeholder 6"/>
          <p:cNvSpPr>
            <a:spLocks noGrp="1"/>
          </p:cNvSpPr>
          <p:nvPr>
            <p:ph type="sldNum" sz="quarter" idx="12"/>
          </p:nvPr>
        </p:nvSpPr>
        <p:spPr/>
        <p:txBody>
          <a:bodyPr/>
          <a:lstStyle/>
          <a:p>
            <a:fld id="{2DC0B2A6-010F-471F-851B-4A65FEBB73C7}" type="slidenum">
              <a:rPr lang="en-US" smtClean="0"/>
              <a:t>62</a:t>
            </a:fld>
            <a:endParaRPr lang="en-US"/>
          </a:p>
        </p:txBody>
      </p:sp>
    </p:spTree>
    <p:extLst>
      <p:ext uri="{BB962C8B-B14F-4D97-AF65-F5344CB8AC3E}">
        <p14:creationId xmlns:p14="http://schemas.microsoft.com/office/powerpoint/2010/main" val="23100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653143" y="2508068"/>
            <a:ext cx="11437257" cy="1384663"/>
          </a:xfrm>
        </p:spPr>
        <p:txBody>
          <a:bodyPr>
            <a:normAutofit/>
          </a:bodyPr>
          <a:lstStyle/>
          <a:p>
            <a:pPr marL="0" indent="0" algn="ctr">
              <a:buNone/>
            </a:pPr>
            <a:r>
              <a:rPr lang="en-US" sz="4400" b="1" dirty="0">
                <a:solidFill>
                  <a:schemeClr val="accent1">
                    <a:lumMod val="50000"/>
                  </a:schemeClr>
                </a:solidFill>
                <a:latin typeface="Times New Roman" panose="02020603050405020304" pitchFamily="18" charset="0"/>
                <a:cs typeface="Times New Roman" panose="02020603050405020304" pitchFamily="18" charset="0"/>
              </a:rPr>
              <a:t>Logistic </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regression</a:t>
            </a:r>
            <a:r>
              <a:rPr lang="en-US" sz="4400" b="1" dirty="0">
                <a:solidFill>
                  <a:schemeClr val="accent1">
                    <a:lumMod val="50000"/>
                  </a:schemeClr>
                </a:solidFill>
                <a:latin typeface="Times New Roman" panose="02020603050405020304" pitchFamily="18" charset="0"/>
                <a:cs typeface="Times New Roman" panose="02020603050405020304" pitchFamily="18" charset="0"/>
              </a:rPr>
              <a:t>: a text example on sentiment classification</a:t>
            </a:r>
          </a:p>
        </p:txBody>
      </p:sp>
      <p:sp>
        <p:nvSpPr>
          <p:cNvPr id="4" name="Slide Number Placeholder 3"/>
          <p:cNvSpPr>
            <a:spLocks noGrp="1"/>
          </p:cNvSpPr>
          <p:nvPr>
            <p:ph type="sldNum" sz="quarter" idx="12"/>
          </p:nvPr>
        </p:nvSpPr>
        <p:spPr/>
        <p:txBody>
          <a:bodyPr/>
          <a:lstStyle/>
          <a:p>
            <a:fld id="{2DC0B2A6-010F-471F-851B-4A65FEBB73C7}" type="slidenum">
              <a:rPr lang="en-US" smtClean="0"/>
              <a:t>63</a:t>
            </a:fld>
            <a:endParaRPr lang="en-US"/>
          </a:p>
        </p:txBody>
      </p:sp>
    </p:spTree>
    <p:extLst>
      <p:ext uri="{BB962C8B-B14F-4D97-AF65-F5344CB8AC3E}">
        <p14:creationId xmlns:p14="http://schemas.microsoft.com/office/powerpoint/2010/main" val="27633902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31EFA4-8184-F540-99AD-9A9EDA03F20D}"/>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Sentiment example: does y=1 or y=0?</a:t>
            </a:r>
          </a:p>
        </p:txBody>
      </p:sp>
      <p:sp>
        <p:nvSpPr>
          <p:cNvPr id="3" name="Content Placeholder 2">
            <a:extLst>
              <a:ext uri="{FF2B5EF4-FFF2-40B4-BE49-F238E27FC236}">
                <a16:creationId xmlns="" xmlns:a16="http://schemas.microsoft.com/office/drawing/2014/main" id="{F81B11F6-10B0-164E-B11B-FD6128E4F84E}"/>
              </a:ext>
            </a:extLst>
          </p:cNvPr>
          <p:cNvSpPr>
            <a:spLocks noGrp="1"/>
          </p:cNvSpPr>
          <p:nvPr>
            <p:ph idx="1"/>
          </p:nvPr>
        </p:nvSpPr>
        <p:spPr>
          <a:xfrm>
            <a:off x="406400" y="1752146"/>
            <a:ext cx="11582400" cy="5062785"/>
          </a:xfrm>
        </p:spPr>
        <p:txBody>
          <a:bodyPr>
            <a:normAutofit/>
          </a:bodyPr>
          <a:lstStyle/>
          <a:p>
            <a:pPr marL="0" indent="0" algn="just" defTabSz="1219170" eaLnBrk="0" fontAlgn="base" hangingPunct="0">
              <a:lnSpc>
                <a:spcPct val="100000"/>
              </a:lnSpc>
              <a:spcBef>
                <a:spcPct val="0"/>
              </a:spcBef>
              <a:spcAft>
                <a:spcPct val="0"/>
              </a:spcAft>
              <a:buNone/>
            </a:pPr>
            <a:r>
              <a:rPr lang="en-US" altLang="en-US" dirty="0">
                <a:latin typeface="Times New Roman" panose="02020603050405020304" pitchFamily="18" charset="0"/>
                <a:ea typeface="TimesNewRomanPSMT"/>
                <a:cs typeface="Times New Roman" panose="02020603050405020304" pitchFamily="18" charset="0"/>
              </a:rPr>
              <a:t>It's </a:t>
            </a:r>
            <a:r>
              <a:rPr lang="en-US" altLang="en-US" dirty="0" smtClean="0">
                <a:latin typeface="Times New Roman" panose="02020603050405020304" pitchFamily="18" charset="0"/>
                <a:ea typeface="TimesNewRomanPSMT"/>
                <a:cs typeface="Times New Roman" panose="02020603050405020304" pitchFamily="18" charset="0"/>
              </a:rPr>
              <a:t>hokey . </a:t>
            </a:r>
            <a:r>
              <a:rPr lang="en-US" altLang="en-US" dirty="0">
                <a:latin typeface="Times New Roman" panose="02020603050405020304" pitchFamily="18" charset="0"/>
                <a:ea typeface="TimesNewRomanPSMT"/>
                <a:cs typeface="Times New Roman" panose="02020603050405020304" pitchFamily="18" charset="0"/>
              </a:rPr>
              <a:t>There are virtually no </a:t>
            </a:r>
            <a:r>
              <a:rPr lang="en-US" altLang="en-US" dirty="0" smtClean="0">
                <a:latin typeface="Times New Roman" panose="02020603050405020304" pitchFamily="18" charset="0"/>
                <a:ea typeface="TimesNewRomanPSMT"/>
                <a:cs typeface="Times New Roman" panose="02020603050405020304" pitchFamily="18" charset="0"/>
              </a:rPr>
              <a:t>surprises , </a:t>
            </a:r>
            <a:r>
              <a:rPr lang="en-US" altLang="en-US" dirty="0">
                <a:latin typeface="Times New Roman" panose="02020603050405020304" pitchFamily="18" charset="0"/>
                <a:ea typeface="TimesNewRomanPSMT"/>
                <a:cs typeface="Times New Roman" panose="02020603050405020304" pitchFamily="18" charset="0"/>
              </a:rPr>
              <a:t>and the writing is </a:t>
            </a:r>
            <a:r>
              <a:rPr lang="en-US" altLang="en-US" dirty="0" smtClean="0">
                <a:latin typeface="Times New Roman" panose="02020603050405020304" pitchFamily="18" charset="0"/>
                <a:ea typeface="TimesNewRomanPSMT"/>
                <a:cs typeface="Times New Roman" panose="02020603050405020304" pitchFamily="18" charset="0"/>
              </a:rPr>
              <a:t>second-rate .         </a:t>
            </a:r>
            <a:r>
              <a:rPr lang="en-US" altLang="en-US" dirty="0">
                <a:latin typeface="Times New Roman" panose="02020603050405020304" pitchFamily="18" charset="0"/>
                <a:ea typeface="TimesNewRomanPSMT"/>
                <a:cs typeface="Times New Roman" panose="02020603050405020304" pitchFamily="18" charset="0"/>
              </a:rPr>
              <a:t>So why was it so enjoyable ? For one thing , the cast is </a:t>
            </a:r>
            <a:r>
              <a:rPr lang="en-US" altLang="en-US" dirty="0" smtClean="0">
                <a:latin typeface="Times New Roman" panose="02020603050405020304" pitchFamily="18" charset="0"/>
                <a:ea typeface="TimesNewRomanPSMT"/>
                <a:cs typeface="Times New Roman" panose="02020603050405020304" pitchFamily="18" charset="0"/>
              </a:rPr>
              <a:t>great </a:t>
            </a:r>
            <a:r>
              <a:rPr lang="en-US" altLang="en-US" dirty="0">
                <a:latin typeface="Times New Roman" panose="02020603050405020304" pitchFamily="18" charset="0"/>
                <a:ea typeface="TimesNewRomanPSMT"/>
                <a:cs typeface="Times New Roman" panose="02020603050405020304" pitchFamily="18" charset="0"/>
              </a:rPr>
              <a:t>. Another nice touch is the music . I was overcome with the urge to get off the couch and start dancing . It sucked me in , and it'll do the same to </a:t>
            </a:r>
            <a:r>
              <a:rPr lang="en-US" altLang="en-US" dirty="0" smtClean="0">
                <a:latin typeface="Times New Roman" panose="02020603050405020304" pitchFamily="18" charset="0"/>
                <a:ea typeface="TimesNewRomanPSMT"/>
                <a:cs typeface="Times New Roman" panose="02020603050405020304" pitchFamily="18" charset="0"/>
              </a:rPr>
              <a:t>you .</a:t>
            </a:r>
            <a:endParaRPr lang="en-US" altLang="en-US" dirty="0">
              <a:latin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pPr>
            <a:endParaRPr lang="en-US" altLang="en-US" sz="1067" dirty="0">
              <a:latin typeface="Arial" panose="020B0604020202020204" pitchFamily="34" charset="0"/>
            </a:endParaRPr>
          </a:p>
        </p:txBody>
      </p:sp>
      <p:sp>
        <p:nvSpPr>
          <p:cNvPr id="4" name="Slide Number Placeholder 3">
            <a:extLst>
              <a:ext uri="{FF2B5EF4-FFF2-40B4-BE49-F238E27FC236}">
                <a16:creationId xmlns=""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64</a:t>
            </a:fld>
            <a:endParaRPr lang="en-US"/>
          </a:p>
        </p:txBody>
      </p:sp>
      <p:pic>
        <p:nvPicPr>
          <p:cNvPr id="1029" name="Picture 5" descr="page5image2665455056">
            <a:extLst>
              <a:ext uri="{FF2B5EF4-FFF2-40B4-BE49-F238E27FC236}">
                <a16:creationId xmlns=""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3" y="-80433"/>
            <a:ext cx="812800" cy="1693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1534" y="-80433"/>
            <a:ext cx="728133" cy="1693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0215552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65</a:t>
            </a:fld>
            <a:endParaRPr lang="en-US"/>
          </a:p>
        </p:txBody>
      </p:sp>
      <p:pic>
        <p:nvPicPr>
          <p:cNvPr id="5" name="Picture 4">
            <a:extLst>
              <a:ext uri="{FF2B5EF4-FFF2-40B4-BE49-F238E27FC236}">
                <a16:creationId xmlns="" xmlns:a16="http://schemas.microsoft.com/office/drawing/2014/main" id="{9D683712-0DFA-E943-8D63-B2E8431F5C78}"/>
              </a:ext>
            </a:extLst>
          </p:cNvPr>
          <p:cNvPicPr>
            <a:picLocks noChangeAspect="1"/>
          </p:cNvPicPr>
          <p:nvPr/>
        </p:nvPicPr>
        <p:blipFill>
          <a:blip r:embed="rId3"/>
          <a:stretch>
            <a:fillRect/>
          </a:stretch>
        </p:blipFill>
        <p:spPr>
          <a:xfrm>
            <a:off x="782321" y="-155230"/>
            <a:ext cx="8879839" cy="3065658"/>
          </a:xfrm>
          <a:prstGeom prst="rect">
            <a:avLst/>
          </a:prstGeom>
        </p:spPr>
      </p:pic>
      <p:pic>
        <p:nvPicPr>
          <p:cNvPr id="6" name="Picture 5">
            <a:extLst>
              <a:ext uri="{FF2B5EF4-FFF2-40B4-BE49-F238E27FC236}">
                <a16:creationId xmlns="" xmlns:a16="http://schemas.microsoft.com/office/drawing/2014/main" id="{425E726D-AF7E-364E-90E1-EF3FF02E5BB0}"/>
              </a:ext>
            </a:extLst>
          </p:cNvPr>
          <p:cNvPicPr>
            <a:picLocks noChangeAspect="1"/>
          </p:cNvPicPr>
          <p:nvPr/>
        </p:nvPicPr>
        <p:blipFill>
          <a:blip r:embed="rId4"/>
          <a:stretch>
            <a:fillRect/>
          </a:stretch>
        </p:blipFill>
        <p:spPr>
          <a:xfrm>
            <a:off x="1463041" y="2979860"/>
            <a:ext cx="7884160" cy="3212065"/>
          </a:xfrm>
          <a:prstGeom prst="rect">
            <a:avLst/>
          </a:prstGeom>
        </p:spPr>
      </p:pic>
      <p:sp>
        <p:nvSpPr>
          <p:cNvPr id="7" name="TextBox 6"/>
          <p:cNvSpPr txBox="1"/>
          <p:nvPr/>
        </p:nvSpPr>
        <p:spPr>
          <a:xfrm>
            <a:off x="2326996" y="6330790"/>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119257715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FDB335-0C26-3845-8C53-2742DBF75C2A}"/>
              </a:ext>
            </a:extLst>
          </p:cNvPr>
          <p:cNvSpPr>
            <a:spLocks noGrp="1"/>
          </p:cNvSpPr>
          <p:nvPr>
            <p:ph type="title"/>
          </p:nvPr>
        </p:nvSpPr>
        <p:spPr>
          <a:xfrm>
            <a:off x="838200" y="365125"/>
            <a:ext cx="10515600" cy="876537"/>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Classifying sentiment for input x</a:t>
            </a:r>
          </a:p>
        </p:txBody>
      </p:sp>
      <p:sp>
        <p:nvSpPr>
          <p:cNvPr id="4" name="Slide Number Placeholder 3">
            <a:extLst>
              <a:ext uri="{FF2B5EF4-FFF2-40B4-BE49-F238E27FC236}">
                <a16:creationId xmlns=""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66</a:t>
            </a:fld>
            <a:endParaRPr lang="en-US"/>
          </a:p>
        </p:txBody>
      </p:sp>
      <p:pic>
        <p:nvPicPr>
          <p:cNvPr id="6" name="Picture 5">
            <a:extLst>
              <a:ext uri="{FF2B5EF4-FFF2-40B4-BE49-F238E27FC236}">
                <a16:creationId xmlns="" xmlns:a16="http://schemas.microsoft.com/office/drawing/2014/main" id="{425E726D-AF7E-364E-90E1-EF3FF02E5BB0}"/>
              </a:ext>
            </a:extLst>
          </p:cNvPr>
          <p:cNvPicPr>
            <a:picLocks noChangeAspect="1"/>
          </p:cNvPicPr>
          <p:nvPr/>
        </p:nvPicPr>
        <p:blipFill>
          <a:blip r:embed="rId3"/>
          <a:stretch>
            <a:fillRect/>
          </a:stretch>
        </p:blipFill>
        <p:spPr>
          <a:xfrm>
            <a:off x="632824" y="1340237"/>
            <a:ext cx="10064967" cy="4100541"/>
          </a:xfrm>
          <a:prstGeom prst="rect">
            <a:avLst/>
          </a:prstGeom>
        </p:spPr>
      </p:pic>
      <p:pic>
        <p:nvPicPr>
          <p:cNvPr id="7" name="Picture 6">
            <a:extLst>
              <a:ext uri="{FF2B5EF4-FFF2-40B4-BE49-F238E27FC236}">
                <a16:creationId xmlns="" xmlns:a16="http://schemas.microsoft.com/office/drawing/2014/main" id="{56E53849-749E-1743-A1CB-80C6F140C892}"/>
              </a:ext>
            </a:extLst>
          </p:cNvPr>
          <p:cNvPicPr>
            <a:picLocks noChangeAspect="1"/>
          </p:cNvPicPr>
          <p:nvPr/>
        </p:nvPicPr>
        <p:blipFill rotWithShape="1">
          <a:blip r:embed="rId4"/>
          <a:srcRect r="35240" b="11910"/>
          <a:stretch/>
        </p:blipFill>
        <p:spPr>
          <a:xfrm>
            <a:off x="3797631" y="5561318"/>
            <a:ext cx="4970450" cy="554184"/>
          </a:xfrm>
          <a:prstGeom prst="rect">
            <a:avLst/>
          </a:prstGeom>
        </p:spPr>
      </p:pic>
      <p:sp>
        <p:nvSpPr>
          <p:cNvPr id="8" name="TextBox 7">
            <a:extLst>
              <a:ext uri="{FF2B5EF4-FFF2-40B4-BE49-F238E27FC236}">
                <a16:creationId xmlns="" xmlns:a16="http://schemas.microsoft.com/office/drawing/2014/main" id="{3CED1AD0-E9CB-134A-8192-B49445F50E63}"/>
              </a:ext>
            </a:extLst>
          </p:cNvPr>
          <p:cNvSpPr txBox="1"/>
          <p:nvPr/>
        </p:nvSpPr>
        <p:spPr>
          <a:xfrm>
            <a:off x="1426895" y="5561318"/>
            <a:ext cx="1778051"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 xmlns:a16="http://schemas.microsoft.com/office/drawing/2014/main" id="{F5F111DD-69FF-9A46-9A65-D4606D527CD0}"/>
              </a:ext>
            </a:extLst>
          </p:cNvPr>
          <p:cNvSpPr txBox="1"/>
          <p:nvPr/>
        </p:nvSpPr>
        <p:spPr>
          <a:xfrm>
            <a:off x="2679802" y="6264063"/>
            <a:ext cx="1050288"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b = 0.1</a:t>
            </a:r>
          </a:p>
        </p:txBody>
      </p:sp>
    </p:spTree>
    <p:extLst>
      <p:ext uri="{BB962C8B-B14F-4D97-AF65-F5344CB8AC3E}">
        <p14:creationId xmlns:p14="http://schemas.microsoft.com/office/powerpoint/2010/main" val="29341431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21A35E-FC5F-4441-922D-A0A15E08D2C5}"/>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Classifying sentiment for input x</a:t>
            </a:r>
          </a:p>
        </p:txBody>
      </p:sp>
      <p:pic>
        <p:nvPicPr>
          <p:cNvPr id="9" name="Content Placeholder 8">
            <a:extLst>
              <a:ext uri="{FF2B5EF4-FFF2-40B4-BE49-F238E27FC236}">
                <a16:creationId xmlns=""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259629" y="2006601"/>
            <a:ext cx="11932371" cy="2130340"/>
          </a:xfrm>
        </p:spPr>
      </p:pic>
      <p:sp>
        <p:nvSpPr>
          <p:cNvPr id="4" name="Slide Number Placeholder 3">
            <a:extLst>
              <a:ext uri="{FF2B5EF4-FFF2-40B4-BE49-F238E27FC236}">
                <a16:creationId xmlns=""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67</a:t>
            </a:fld>
            <a:endParaRPr lang="en-US"/>
          </a:p>
        </p:txBody>
      </p:sp>
      <p:pic>
        <p:nvPicPr>
          <p:cNvPr id="10" name="Content Placeholder 8">
            <a:extLst>
              <a:ext uri="{FF2B5EF4-FFF2-40B4-BE49-F238E27FC236}">
                <a16:creationId xmlns="" xmlns:a16="http://schemas.microsoft.com/office/drawing/2014/main" id="{E79EE6BA-03EE-5A48-8F94-0E30AC360930}"/>
              </a:ext>
            </a:extLst>
          </p:cNvPr>
          <p:cNvPicPr>
            <a:picLocks noChangeAspect="1"/>
          </p:cNvPicPr>
          <p:nvPr/>
        </p:nvPicPr>
        <p:blipFill rotWithShape="1">
          <a:blip r:embed="rId3"/>
          <a:srcRect t="63224"/>
          <a:stretch/>
        </p:blipFill>
        <p:spPr>
          <a:xfrm>
            <a:off x="259635" y="4484829"/>
            <a:ext cx="11932365" cy="1161595"/>
          </a:xfrm>
          <a:prstGeom prst="rect">
            <a:avLst/>
          </a:prstGeom>
        </p:spPr>
      </p:pic>
      <p:sp>
        <p:nvSpPr>
          <p:cNvPr id="3" name="Rectangle 2">
            <a:extLst>
              <a:ext uri="{FF2B5EF4-FFF2-40B4-BE49-F238E27FC236}">
                <a16:creationId xmlns="" xmlns:a16="http://schemas.microsoft.com/office/drawing/2014/main" id="{1A274553-D47A-0E49-84E7-48BFB7880EDE}"/>
              </a:ext>
            </a:extLst>
          </p:cNvPr>
          <p:cNvSpPr/>
          <p:nvPr/>
        </p:nvSpPr>
        <p:spPr>
          <a:xfrm>
            <a:off x="11212485" y="3327400"/>
            <a:ext cx="979515"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4981315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2719537" y="2610757"/>
            <a:ext cx="6679191" cy="867229"/>
          </a:xfrm>
        </p:spPr>
        <p:txBody>
          <a:bodyPr>
            <a:normAutofit/>
          </a:bodyPr>
          <a:lstStyle/>
          <a:p>
            <a:pPr marL="0" indent="0">
              <a:buNone/>
            </a:pP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Cross-Entropy </a:t>
            </a:r>
            <a:r>
              <a:rPr lang="en-US" sz="4400" b="1" dirty="0">
                <a:solidFill>
                  <a:schemeClr val="accent1">
                    <a:lumMod val="50000"/>
                  </a:schemeClr>
                </a:solidFill>
                <a:latin typeface="Times New Roman" panose="02020603050405020304" pitchFamily="18" charset="0"/>
                <a:cs typeface="Times New Roman" panose="02020603050405020304" pitchFamily="18" charset="0"/>
              </a:rPr>
              <a:t>l</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oss</a:t>
            </a:r>
            <a:endParaRPr lang="en-US" sz="4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2DC0B2A6-010F-471F-851B-4A65FEBB73C7}" type="slidenum">
              <a:rPr lang="en-US" smtClean="0"/>
              <a:t>68</a:t>
            </a:fld>
            <a:endParaRPr lang="en-US"/>
          </a:p>
        </p:txBody>
      </p:sp>
    </p:spTree>
    <p:extLst>
      <p:ext uri="{BB962C8B-B14F-4D97-AF65-F5344CB8AC3E}">
        <p14:creationId xmlns:p14="http://schemas.microsoft.com/office/powerpoint/2010/main" val="148022965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DA1E6D-3D3D-264A-8F4C-6D075DC79CDA}"/>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a:t>
            </a:r>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here </a:t>
            </a:r>
            <a:r>
              <a:rPr lang="en-US" sz="3600" b="1" dirty="0">
                <a:solidFill>
                  <a:schemeClr val="accent1">
                    <a:lumMod val="50000"/>
                  </a:schemeClr>
                </a:solidFill>
                <a:latin typeface="Times New Roman" panose="02020603050405020304" pitchFamily="18" charset="0"/>
                <a:cs typeface="Times New Roman" panose="02020603050405020304" pitchFamily="18" charset="0"/>
              </a:rPr>
              <a:t>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840280E4-A96F-4B4C-9DBD-4266531F9712}"/>
                  </a:ext>
                </a:extLst>
              </p:cNvPr>
              <p:cNvSpPr>
                <a:spLocks noGrp="1"/>
              </p:cNvSpPr>
              <p:nvPr>
                <p:ph idx="1"/>
              </p:nvPr>
            </p:nvSpPr>
            <p:spPr>
              <a:xfrm>
                <a:off x="1097280" y="1845734"/>
                <a:ext cx="10485121" cy="4732865"/>
              </a:xfrm>
            </p:spPr>
            <p:txBody>
              <a:bodyPr>
                <a:normAutofit/>
              </a:bodyPr>
              <a:lstStyle/>
              <a:p>
                <a:pPr algn="just"/>
                <a:r>
                  <a:rPr lang="en-US" dirty="0">
                    <a:latin typeface="Times New Roman" panose="02020603050405020304" pitchFamily="18" charset="0"/>
                    <a:cs typeface="Times New Roman" panose="02020603050405020304" pitchFamily="18" charset="0"/>
                  </a:rPr>
                  <a:t>Supervised classification: </a:t>
                </a:r>
              </a:p>
              <a:p>
                <a:pPr marL="609585" indent="-609585" algn="just"/>
                <a:r>
                  <a:rPr lang="en-US" dirty="0">
                    <a:latin typeface="Times New Roman" panose="02020603050405020304" pitchFamily="18" charset="0"/>
                    <a:cs typeface="Times New Roman" panose="02020603050405020304" pitchFamily="18" charset="0"/>
                  </a:rPr>
                  <a:t>We know the correct label </a:t>
                </a:r>
                <a:r>
                  <a:rPr lang="en-US" i="1" dirty="0">
                    <a:solidFill>
                      <a:srgbClr val="0000CC"/>
                    </a:solidFill>
                    <a:latin typeface="Times New Roman" panose="02020603050405020304" pitchFamily="18" charset="0"/>
                    <a:cs typeface="Times New Roman" panose="02020603050405020304" pitchFamily="18" charset="0"/>
                  </a:rPr>
                  <a:t>y</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(either 0 or 1) for each </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p>
              <a:p>
                <a:pPr marL="609585" indent="-609585" algn="just"/>
                <a:r>
                  <a:rPr lang="en-US" dirty="0">
                    <a:latin typeface="Times New Roman" panose="02020603050405020304" pitchFamily="18" charset="0"/>
                    <a:cs typeface="Times New Roman" panose="02020603050405020304" pitchFamily="18" charset="0"/>
                  </a:rPr>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want to set </a:t>
                </a:r>
                <a:r>
                  <a:rPr lang="en-US" i="1" dirty="0">
                    <a:latin typeface="Times New Roman" panose="02020603050405020304" pitchFamily="18" charset="0"/>
                    <a:cs typeface="Times New Roman" panose="02020603050405020304" pitchFamily="18" charset="0"/>
                  </a:rPr>
                  <a:t>w </a:t>
                </a:r>
                <a:r>
                  <a:rPr lang="en-US" dirty="0">
                    <a:latin typeface="Times New Roman" panose="02020603050405020304" pitchFamily="18" charset="0"/>
                    <a:cs typeface="Times New Roman" panose="02020603050405020304" pitchFamily="18" charset="0"/>
                  </a:rPr>
                  <a:t>and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to minimize the </a:t>
                </a:r>
                <a:r>
                  <a:rPr lang="en-US" b="1" dirty="0">
                    <a:latin typeface="Times New Roman" panose="02020603050405020304" pitchFamily="18" charset="0"/>
                    <a:cs typeface="Times New Roman" panose="02020603050405020304" pitchFamily="18" charset="0"/>
                  </a:rPr>
                  <a:t>distance</a:t>
                </a:r>
                <a:r>
                  <a:rPr lang="en-US" dirty="0">
                    <a:latin typeface="Times New Roman" panose="02020603050405020304" pitchFamily="18" charset="0"/>
                    <a:cs typeface="Times New Roman" panose="02020603050405020304" pitchFamily="18" charset="0"/>
                  </a:rPr>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latin typeface="Times New Roman" panose="02020603050405020304" pitchFamily="18" charset="0"/>
                    <a:cs typeface="Times New Roman" panose="02020603050405020304" pitchFamily="18" charset="0"/>
                  </a:rPr>
                  <a:t>(</a:t>
                </a:r>
                <a:r>
                  <a:rPr lang="en-US" baseline="30000" dirty="0" err="1">
                    <a:solidFill>
                      <a:srgbClr val="0000CC"/>
                    </a:solidFill>
                    <a:latin typeface="Times New Roman" panose="02020603050405020304" pitchFamily="18" charset="0"/>
                    <a:cs typeface="Times New Roman" panose="02020603050405020304" pitchFamily="18" charset="0"/>
                  </a:rPr>
                  <a:t>i</a:t>
                </a:r>
                <a:r>
                  <a:rPr lang="en-US" baseline="30000" dirty="0">
                    <a:solidFill>
                      <a:srgbClr val="0000CC"/>
                    </a:solidFill>
                    <a:latin typeface="Times New Roman" panose="02020603050405020304" pitchFamily="18" charset="0"/>
                    <a:cs typeface="Times New Roman" panose="02020603050405020304" pitchFamily="18" charset="0"/>
                  </a:rPr>
                  <a:t>)</a:t>
                </a:r>
                <a:r>
                  <a:rPr lang="en-US" dirty="0">
                    <a:solidFill>
                      <a:srgbClr val="0000CC"/>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the true </a:t>
                </a:r>
                <a:r>
                  <a:rPr lang="en-US" i="1" dirty="0">
                    <a:solidFill>
                      <a:srgbClr val="0000CC"/>
                    </a:solidFill>
                    <a:latin typeface="Times New Roman" panose="02020603050405020304" pitchFamily="18" charset="0"/>
                    <a:cs typeface="Times New Roman" panose="02020603050405020304" pitchFamily="18" charset="0"/>
                  </a:rPr>
                  <a:t>y</a:t>
                </a:r>
                <a:r>
                  <a:rPr lang="en-US" baseline="30000" dirty="0">
                    <a:solidFill>
                      <a:srgbClr val="0000CC"/>
                    </a:solidFill>
                    <a:latin typeface="Times New Roman" panose="02020603050405020304" pitchFamily="18" charset="0"/>
                    <a:cs typeface="Times New Roman" panose="02020603050405020304" pitchFamily="18" charset="0"/>
                  </a:rPr>
                  <a:t>(</a:t>
                </a:r>
                <a:r>
                  <a:rPr lang="en-US" baseline="30000" dirty="0" err="1">
                    <a:solidFill>
                      <a:srgbClr val="0000CC"/>
                    </a:solidFill>
                    <a:latin typeface="Times New Roman" panose="02020603050405020304" pitchFamily="18" charset="0"/>
                    <a:cs typeface="Times New Roman" panose="02020603050405020304" pitchFamily="18" charset="0"/>
                  </a:rPr>
                  <a:t>i</a:t>
                </a:r>
                <a:r>
                  <a:rPr lang="en-US" baseline="30000" dirty="0">
                    <a:solidFill>
                      <a:srgbClr val="0000CC"/>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a:p>
                <a:pPr marL="609585" indent="-609585" algn="just"/>
                <a:r>
                  <a:rPr lang="en-US" dirty="0">
                    <a:latin typeface="Times New Roman" panose="02020603050405020304" pitchFamily="18" charset="0"/>
                    <a:cs typeface="Times New Roman" panose="02020603050405020304" pitchFamily="18" charset="0"/>
                  </a:rPr>
                  <a:t>We need a distance estimator: a </a:t>
                </a:r>
                <a:r>
                  <a:rPr lang="en-US" b="1" dirty="0">
                    <a:latin typeface="Times New Roman" panose="02020603050405020304" pitchFamily="18" charset="0"/>
                    <a:cs typeface="Times New Roman" panose="02020603050405020304" pitchFamily="18" charset="0"/>
                  </a:rPr>
                  <a:t>loss function </a:t>
                </a:r>
                <a:r>
                  <a:rPr lang="en-US" dirty="0">
                    <a:latin typeface="Times New Roman" panose="02020603050405020304" pitchFamily="18" charset="0"/>
                    <a:cs typeface="Times New Roman" panose="02020603050405020304" pitchFamily="18" charset="0"/>
                  </a:rPr>
                  <a:t>or a </a:t>
                </a:r>
                <a:r>
                  <a:rPr lang="en-US" b="1" dirty="0">
                    <a:latin typeface="Times New Roman" panose="02020603050405020304" pitchFamily="18" charset="0"/>
                    <a:cs typeface="Times New Roman" panose="02020603050405020304" pitchFamily="18" charset="0"/>
                  </a:rPr>
                  <a:t>cost function</a:t>
                </a:r>
              </a:p>
              <a:p>
                <a:pPr marL="609585" indent="-609585" algn="just"/>
                <a:r>
                  <a:rPr lang="en-US" dirty="0">
                    <a:latin typeface="Times New Roman" panose="02020603050405020304" pitchFamily="18" charset="0"/>
                    <a:cs typeface="Times New Roman" panose="02020603050405020304" pitchFamily="18" charset="0"/>
                  </a:rPr>
                  <a:t>We need an optimization algorithm to update </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to minimize the loss.</a:t>
                </a:r>
              </a:p>
            </p:txBody>
          </p:sp>
        </mc:Choice>
        <mc:Fallback xmlns="">
          <p:sp>
            <p:nvSpPr>
              <p:cNvPr id="3" name="Content Placeholder 2">
                <a:extLst>
                  <a:ext uri="{FF2B5EF4-FFF2-40B4-BE49-F238E27FC236}">
                    <a16:creationId xmlns="" xmlns:a16="http://schemas.microsoft.com/office/drawing/2014/main" xmlns:a14="http://schemas.microsoft.com/office/drawing/2010/main" id="{840280E4-A96F-4B4C-9DBD-4266531F9712}"/>
                  </a:ext>
                </a:extLst>
              </p:cNvPr>
              <p:cNvSpPr>
                <a:spLocks noGrp="1" noRot="1" noChangeAspect="1" noMove="1" noResize="1" noEditPoints="1" noAdjustHandles="1" noChangeArrowheads="1" noChangeShapeType="1" noTextEdit="1"/>
              </p:cNvSpPr>
              <p:nvPr>
                <p:ph idx="1"/>
              </p:nvPr>
            </p:nvSpPr>
            <p:spPr>
              <a:xfrm>
                <a:off x="1097280" y="1845734"/>
                <a:ext cx="10485121" cy="4732865"/>
              </a:xfrm>
              <a:blipFill rotWithShape="0">
                <a:blip r:embed="rId3"/>
                <a:stretch>
                  <a:fillRect l="-1047" t="-2320" r="-1163"/>
                </a:stretch>
              </a:blipFill>
            </p:spPr>
            <p:txBody>
              <a:bodyPr/>
              <a:lstStyle/>
              <a:p>
                <a:r>
                  <a:rPr lang="en-US">
                    <a:noFill/>
                  </a:rPr>
                  <a:t> </a:t>
                </a:r>
              </a:p>
            </p:txBody>
          </p:sp>
        </mc:Fallback>
      </mc:AlternateContent>
      <p:sp>
        <p:nvSpPr>
          <p:cNvPr id="4" name="Slide Number Placeholder 3">
            <a:extLst>
              <a:ext uri="{FF2B5EF4-FFF2-40B4-BE49-F238E27FC236}">
                <a16:creationId xmlns=""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69</a:t>
            </a:fld>
            <a:endParaRPr lang="en-US"/>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381818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3"/>
          <a:srcRect l="13384" b="1703"/>
          <a:stretch/>
        </p:blipFill>
        <p:spPr>
          <a:xfrm>
            <a:off x="2266294" y="1551374"/>
            <a:ext cx="6189506" cy="4468426"/>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7</a:t>
            </a:fld>
            <a:endParaRPr lang="en-US"/>
          </a:p>
        </p:txBody>
      </p:sp>
    </p:spTree>
    <p:extLst>
      <p:ext uri="{BB962C8B-B14F-4D97-AF65-F5344CB8AC3E}">
        <p14:creationId xmlns:p14="http://schemas.microsoft.com/office/powerpoint/2010/main" val="9064179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D13B29-892E-0042-B1A5-1DE9C9E118F9}"/>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Learning components</a:t>
            </a:r>
          </a:p>
        </p:txBody>
      </p:sp>
      <p:sp>
        <p:nvSpPr>
          <p:cNvPr id="3" name="Content Placeholder 2">
            <a:extLst>
              <a:ext uri="{FF2B5EF4-FFF2-40B4-BE49-F238E27FC236}">
                <a16:creationId xmlns="" xmlns:a16="http://schemas.microsoft.com/office/drawing/2014/main" id="{0F54B1F1-6CA4-3940-B37D-F14B6CF11A09}"/>
              </a:ext>
            </a:extLst>
          </p:cNvPr>
          <p:cNvSpPr>
            <a:spLocks noGrp="1"/>
          </p:cNvSpPr>
          <p:nvPr>
            <p:ph idx="1"/>
          </p:nvPr>
        </p:nvSpPr>
        <p:spPr>
          <a:xfrm>
            <a:off x="1524001" y="1597339"/>
            <a:ext cx="10058401" cy="5012267"/>
          </a:xfrm>
        </p:spPr>
        <p:txBody>
          <a:bodyPr>
            <a:normAutofit/>
          </a:bodyPr>
          <a:lstStyle/>
          <a:p>
            <a:endParaRPr lang="en-US" sz="3200" dirty="0">
              <a:latin typeface="Calibri" panose="020F0502020204030204" pitchFamily="34" charset="0"/>
              <a:cs typeface="Calibri" panose="020F0502020204030204" pitchFamily="34" charset="0"/>
            </a:endParaRPr>
          </a:p>
          <a:p>
            <a:r>
              <a:rPr lang="en-US" dirty="0">
                <a:latin typeface="Times New Roman" panose="02020603050405020304" pitchFamily="18" charset="0"/>
                <a:cs typeface="Times New Roman" panose="02020603050405020304" pitchFamily="18" charset="0"/>
              </a:rPr>
              <a:t>A loss function:</a:t>
            </a:r>
          </a:p>
          <a:p>
            <a:pPr lvl="2"/>
            <a:r>
              <a:rPr lang="en-US" sz="2800" b="1" dirty="0">
                <a:latin typeface="Times New Roman" panose="02020603050405020304" pitchFamily="18" charset="0"/>
                <a:cs typeface="Times New Roman" panose="02020603050405020304" pitchFamily="18" charset="0"/>
              </a:rPr>
              <a:t>cross-entropy loss</a:t>
            </a:r>
          </a:p>
          <a:p>
            <a:pPr lvl="2"/>
            <a:endParaRPr lang="en-US" sz="2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An optimization algorithm:</a:t>
            </a:r>
          </a:p>
          <a:p>
            <a:pPr lvl="2"/>
            <a:r>
              <a:rPr lang="en-US" sz="2800" b="1" dirty="0">
                <a:latin typeface="Times New Roman" panose="02020603050405020304" pitchFamily="18" charset="0"/>
                <a:cs typeface="Times New Roman" panose="02020603050405020304" pitchFamily="18" charset="0"/>
              </a:rPr>
              <a:t>stochastic gradient descent</a:t>
            </a:r>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70</a:t>
            </a:fld>
            <a:endParaRPr lang="en-US"/>
          </a:p>
        </p:txBody>
      </p:sp>
    </p:spTree>
    <p:extLst>
      <p:ext uri="{BB962C8B-B14F-4D97-AF65-F5344CB8AC3E}">
        <p14:creationId xmlns:p14="http://schemas.microsoft.com/office/powerpoint/2010/main" val="13810603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 xmlns:a16="http://schemas.microsoft.com/office/drawing/2014/main" id="{CED13B29-892E-0042-B1A5-1DE9C9E118F9}"/>
                  </a:ext>
                </a:extLst>
              </p:cNvPr>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The distance between </a:t>
                </a:r>
                <a14:m>
                  <m:oMath xmlns:m="http://schemas.openxmlformats.org/officeDocument/2006/math">
                    <m:acc>
                      <m:accPr>
                        <m:chr m:val="̂"/>
                        <m:ctrlPr>
                          <a:rPr lang="en-US" sz="3600" b="1" i="1">
                            <a:solidFill>
                              <a:schemeClr val="accent1">
                                <a:lumMod val="50000"/>
                              </a:schemeClr>
                            </a:solidFill>
                            <a:latin typeface="Cambria Math" panose="02040503050406030204" pitchFamily="18" charset="0"/>
                          </a:rPr>
                        </m:ctrlPr>
                      </m:accPr>
                      <m:e>
                        <m:r>
                          <a:rPr lang="en-US" sz="3600" b="1" i="1">
                            <a:solidFill>
                              <a:schemeClr val="accent1">
                                <a:lumMod val="50000"/>
                              </a:schemeClr>
                            </a:solidFill>
                            <a:latin typeface="Cambria Math" panose="02040503050406030204" pitchFamily="18" charset="0"/>
                          </a:rPr>
                          <m:t>𝒚</m:t>
                        </m:r>
                      </m:e>
                    </m:acc>
                    <m:r>
                      <a:rPr lang="en-US" sz="3600" b="1" i="1">
                        <a:solidFill>
                          <a:schemeClr val="accent1">
                            <a:lumMod val="50000"/>
                          </a:schemeClr>
                        </a:solidFill>
                        <a:latin typeface="Cambria Math" panose="02040503050406030204" pitchFamily="18" charset="0"/>
                      </a:rPr>
                      <m:t> </m:t>
                    </m:r>
                  </m:oMath>
                </a14:m>
                <a:r>
                  <a:rPr lang="en-US" sz="3600" b="1" dirty="0">
                    <a:solidFill>
                      <a:schemeClr val="accent1">
                        <a:lumMod val="50000"/>
                      </a:schemeClr>
                    </a:solidFill>
                    <a:latin typeface="Times New Roman" panose="02020603050405020304" pitchFamily="18" charset="0"/>
                    <a:cs typeface="Times New Roman" panose="02020603050405020304" pitchFamily="18" charset="0"/>
                  </a:rPr>
                  <a:t>and y</a:t>
                </a:r>
              </a:p>
            </p:txBody>
          </p:sp>
        </mc:Choice>
        <mc:Fallback xmlns="">
          <p:sp>
            <p:nvSpPr>
              <p:cNvPr id="2" name="Title 1">
                <a:extLst>
                  <a:ext uri="{FF2B5EF4-FFF2-40B4-BE49-F238E27FC236}">
                    <a16:creationId xmlns="" xmlns:a16="http://schemas.microsoft.com/office/drawing/2014/main" xmlns:a14="http://schemas.microsoft.com/office/drawing/2010/main" id="{CED13B29-892E-0042-B1A5-1DE9C9E118F9}"/>
                  </a:ext>
                </a:extLst>
              </p:cNvPr>
              <p:cNvSpPr>
                <a:spLocks noGrp="1" noRot="1" noChangeAspect="1" noMove="1" noResize="1" noEditPoints="1" noAdjustHandles="1" noChangeArrowheads="1" noChangeShapeType="1" noTextEdit="1"/>
              </p:cNvSpPr>
              <p:nvPr>
                <p:ph type="title"/>
              </p:nvPr>
            </p:nvSpPr>
            <p:spPr>
              <a:blipFill rotWithShape="0">
                <a:blip r:embed="rId3"/>
                <a:stretch>
                  <a:fillRect l="-1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0F54B1F1-6CA4-3940-B37D-F14B6CF11A09}"/>
                  </a:ext>
                </a:extLst>
              </p:cNvPr>
              <p:cNvSpPr>
                <a:spLocks noGrp="1"/>
              </p:cNvSpPr>
              <p:nvPr>
                <p:ph idx="1"/>
              </p:nvPr>
            </p:nvSpPr>
            <p:spPr>
              <a:xfrm>
                <a:off x="1066799" y="1344083"/>
                <a:ext cx="9997441" cy="4579197"/>
              </a:xfrm>
            </p:spPr>
            <p:txBody>
              <a:bodyPr>
                <a:normAutofit fontScale="85000" lnSpcReduction="20000"/>
              </a:bodyPr>
              <a:lstStyle/>
              <a:p>
                <a:endParaRPr lang="en-US" sz="3200" dirty="0">
                  <a:latin typeface="Calibri" panose="020F0502020204030204" pitchFamily="34" charset="0"/>
                  <a:cs typeface="Calibri" panose="020F0502020204030204" pitchFamily="34" charset="0"/>
                </a:endParaRPr>
              </a:p>
              <a:p>
                <a:r>
                  <a:rPr lang="en-US" sz="4300" dirty="0">
                    <a:latin typeface="Times New Roman" panose="02020603050405020304" pitchFamily="18" charset="0"/>
                    <a:cs typeface="Times New Roman" panose="02020603050405020304" pitchFamily="18" charset="0"/>
                  </a:rPr>
                  <a:t>We want to know how far is the classifier output:</a:t>
                </a:r>
              </a:p>
              <a:p>
                <a:r>
                  <a:rPr lang="en-US" sz="4300"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4300" i="1">
                            <a:solidFill>
                              <a:srgbClr val="0000CC"/>
                            </a:solidFill>
                            <a:latin typeface="Cambria Math" panose="02040503050406030204" pitchFamily="18" charset="0"/>
                          </a:rPr>
                        </m:ctrlPr>
                      </m:accPr>
                      <m:e>
                        <m:r>
                          <a:rPr lang="en-US" sz="4300" i="1">
                            <a:solidFill>
                              <a:srgbClr val="0000CC"/>
                            </a:solidFill>
                            <a:latin typeface="Cambria Math" panose="02040503050406030204" pitchFamily="18" charset="0"/>
                          </a:rPr>
                          <m:t>𝑦</m:t>
                        </m:r>
                      </m:e>
                    </m:acc>
                    <m:r>
                      <a:rPr lang="en-US" sz="4300" i="1">
                        <a:solidFill>
                          <a:srgbClr val="0000CC"/>
                        </a:solidFill>
                        <a:latin typeface="Cambria Math" panose="02040503050406030204" pitchFamily="18" charset="0"/>
                      </a:rPr>
                      <m:t> </m:t>
                    </m:r>
                  </m:oMath>
                </a14:m>
                <a:r>
                  <a:rPr lang="en-US" sz="4300" dirty="0">
                    <a:solidFill>
                      <a:srgbClr val="0000CC"/>
                    </a:solidFill>
                    <a:latin typeface="Times New Roman" panose="02020603050405020304" pitchFamily="18" charset="0"/>
                    <a:cs typeface="Times New Roman" panose="02020603050405020304" pitchFamily="18" charset="0"/>
                  </a:rPr>
                  <a:t>= </a:t>
                </a:r>
                <a:r>
                  <a:rPr lang="en-US" sz="4300" dirty="0" err="1">
                    <a:solidFill>
                      <a:srgbClr val="0000CC"/>
                    </a:solidFill>
                    <a:latin typeface="Times New Roman" panose="02020603050405020304" pitchFamily="18" charset="0"/>
                    <a:cs typeface="Times New Roman" panose="02020603050405020304" pitchFamily="18" charset="0"/>
                  </a:rPr>
                  <a:t>σ</a:t>
                </a:r>
                <a:r>
                  <a:rPr lang="en-US" sz="4300" dirty="0">
                    <a:solidFill>
                      <a:srgbClr val="0000CC"/>
                    </a:solidFill>
                    <a:latin typeface="Times New Roman" panose="02020603050405020304" pitchFamily="18" charset="0"/>
                    <a:cs typeface="Times New Roman" panose="02020603050405020304" pitchFamily="18" charset="0"/>
                  </a:rPr>
                  <a:t>(</a:t>
                </a:r>
                <a:r>
                  <a:rPr lang="en-US" sz="4300" dirty="0" err="1">
                    <a:solidFill>
                      <a:srgbClr val="0000CC"/>
                    </a:solidFill>
                    <a:latin typeface="Times New Roman" panose="02020603050405020304" pitchFamily="18" charset="0"/>
                    <a:cs typeface="Times New Roman" panose="02020603050405020304" pitchFamily="18" charset="0"/>
                  </a:rPr>
                  <a:t>w∙x+b</a:t>
                </a:r>
                <a:r>
                  <a:rPr lang="en-US" sz="4300" dirty="0">
                    <a:solidFill>
                      <a:srgbClr val="0000CC"/>
                    </a:solidFill>
                    <a:latin typeface="Times New Roman" panose="02020603050405020304" pitchFamily="18" charset="0"/>
                    <a:cs typeface="Times New Roman" panose="02020603050405020304" pitchFamily="18" charset="0"/>
                  </a:rPr>
                  <a:t>)</a:t>
                </a:r>
              </a:p>
              <a:p>
                <a:endParaRPr lang="en-US" sz="4300" dirty="0">
                  <a:latin typeface="Times New Roman" panose="02020603050405020304" pitchFamily="18" charset="0"/>
                  <a:cs typeface="Times New Roman" panose="02020603050405020304" pitchFamily="18" charset="0"/>
                </a:endParaRPr>
              </a:p>
              <a:p>
                <a:r>
                  <a:rPr lang="en-US" sz="4300" dirty="0">
                    <a:latin typeface="Times New Roman" panose="02020603050405020304" pitchFamily="18" charset="0"/>
                    <a:cs typeface="Times New Roman" panose="02020603050405020304" pitchFamily="18" charset="0"/>
                  </a:rPr>
                  <a:t>from the true output:</a:t>
                </a:r>
              </a:p>
              <a:p>
                <a:r>
                  <a:rPr lang="en-US" sz="4300" dirty="0">
                    <a:latin typeface="Times New Roman" panose="02020603050405020304" pitchFamily="18" charset="0"/>
                    <a:cs typeface="Times New Roman" panose="02020603050405020304" pitchFamily="18" charset="0"/>
                  </a:rPr>
                  <a:t>                  </a:t>
                </a:r>
                <a:r>
                  <a:rPr lang="en-US" sz="4300" dirty="0">
                    <a:solidFill>
                      <a:srgbClr val="0000CC"/>
                    </a:solidFill>
                    <a:latin typeface="Times New Roman" panose="02020603050405020304" pitchFamily="18" charset="0"/>
                    <a:cs typeface="Times New Roman" panose="02020603050405020304" pitchFamily="18" charset="0"/>
                  </a:rPr>
                  <a:t>y        [= either 0 or 1]</a:t>
                </a:r>
              </a:p>
              <a:p>
                <a:pPr lvl="2"/>
                <a:endParaRPr lang="en-US" sz="4300" dirty="0">
                  <a:latin typeface="Times New Roman" panose="02020603050405020304" pitchFamily="18" charset="0"/>
                  <a:cs typeface="Times New Roman" panose="02020603050405020304" pitchFamily="18" charset="0"/>
                </a:endParaRPr>
              </a:p>
              <a:p>
                <a:r>
                  <a:rPr lang="en-US" sz="4300" dirty="0">
                    <a:latin typeface="Times New Roman" panose="02020603050405020304" pitchFamily="18" charset="0"/>
                    <a:cs typeface="Times New Roman" panose="02020603050405020304" pitchFamily="18" charset="0"/>
                  </a:rPr>
                  <a:t>We'll call this difference:</a:t>
                </a:r>
              </a:p>
              <a:p>
                <a:r>
                  <a:rPr lang="en-US" sz="3000" b="1" i="1" dirty="0">
                    <a:latin typeface="Times New Roman" panose="02020603050405020304" pitchFamily="18" charset="0"/>
                    <a:cs typeface="Times New Roman" panose="02020603050405020304" pitchFamily="18" charset="0"/>
                  </a:rPr>
                  <a:t>                     </a:t>
                </a:r>
                <a:r>
                  <a:rPr lang="en-US" sz="3000" i="1" dirty="0">
                    <a:solidFill>
                      <a:srgbClr val="0000CC"/>
                    </a:solidFill>
                    <a:latin typeface="Times New Roman" panose="02020603050405020304" pitchFamily="18" charset="0"/>
                    <a:cs typeface="Times New Roman" panose="02020603050405020304" pitchFamily="18" charset="0"/>
                  </a:rPr>
                  <a:t>L</a:t>
                </a:r>
                <a:r>
                  <a:rPr lang="en-US" sz="3000" dirty="0">
                    <a:solidFill>
                      <a:srgbClr val="0000CC"/>
                    </a:solidFill>
                    <a:latin typeface="Times New Roman" panose="02020603050405020304" pitchFamily="18" charset="0"/>
                    <a:cs typeface="Times New Roman" panose="02020603050405020304" pitchFamily="18" charset="0"/>
                  </a:rPr>
                  <a:t>(</a:t>
                </a:r>
                <a14:m>
                  <m:oMath xmlns:m="http://schemas.openxmlformats.org/officeDocument/2006/math">
                    <m:acc>
                      <m:accPr>
                        <m:chr m:val="̂"/>
                        <m:ctrlPr>
                          <a:rPr lang="en-US" sz="3000" i="1">
                            <a:solidFill>
                              <a:srgbClr val="0000CC"/>
                            </a:solidFill>
                            <a:latin typeface="Cambria Math" panose="02040503050406030204" pitchFamily="18" charset="0"/>
                          </a:rPr>
                        </m:ctrlPr>
                      </m:accPr>
                      <m:e>
                        <m:r>
                          <a:rPr lang="en-US" sz="3000" b="0" i="1">
                            <a:solidFill>
                              <a:srgbClr val="0000CC"/>
                            </a:solidFill>
                            <a:latin typeface="Cambria Math" panose="02040503050406030204" pitchFamily="18" charset="0"/>
                          </a:rPr>
                          <m:t>𝑦</m:t>
                        </m:r>
                      </m:e>
                    </m:acc>
                    <m:r>
                      <a:rPr lang="en-US" sz="3000" b="0" i="1">
                        <a:solidFill>
                          <a:srgbClr val="0000CC"/>
                        </a:solidFill>
                        <a:latin typeface="Cambria Math" panose="02040503050406030204" pitchFamily="18" charset="0"/>
                      </a:rPr>
                      <m:t> </m:t>
                    </m:r>
                  </m:oMath>
                </a14:m>
                <a:r>
                  <a:rPr lang="en-US" sz="3000" dirty="0">
                    <a:solidFill>
                      <a:srgbClr val="0000CC"/>
                    </a:solidFill>
                    <a:latin typeface="Times New Roman" panose="02020603050405020304" pitchFamily="18" charset="0"/>
                    <a:cs typeface="Times New Roman" panose="02020603050405020304" pitchFamily="18" charset="0"/>
                  </a:rPr>
                  <a:t>,</a:t>
                </a:r>
                <a:r>
                  <a:rPr lang="en-US" sz="3000" i="1" dirty="0">
                    <a:solidFill>
                      <a:srgbClr val="0000CC"/>
                    </a:solidFill>
                    <a:latin typeface="Times New Roman" panose="02020603050405020304" pitchFamily="18" charset="0"/>
                    <a:cs typeface="Times New Roman" panose="02020603050405020304" pitchFamily="18" charset="0"/>
                  </a:rPr>
                  <a:t>y</a:t>
                </a:r>
                <a:r>
                  <a:rPr lang="en-US" sz="3000" dirty="0">
                    <a:solidFill>
                      <a:srgbClr val="0000CC"/>
                    </a:solidFill>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 how much </a:t>
                </a:r>
                <a14:m>
                  <m:oMath xmlns:m="http://schemas.openxmlformats.org/officeDocument/2006/math">
                    <m:acc>
                      <m:accPr>
                        <m:chr m:val="̂"/>
                        <m:ctrlPr>
                          <a:rPr lang="en-US" sz="3000" i="1">
                            <a:latin typeface="Cambria Math" panose="02040503050406030204" pitchFamily="18" charset="0"/>
                          </a:rPr>
                        </m:ctrlPr>
                      </m:accPr>
                      <m:e>
                        <m:r>
                          <a:rPr lang="en-US" sz="3000" i="1">
                            <a:latin typeface="Cambria Math" panose="02040503050406030204" pitchFamily="18" charset="0"/>
                          </a:rPr>
                          <m:t>𝑦</m:t>
                        </m:r>
                      </m:e>
                    </m:acc>
                  </m:oMath>
                </a14:m>
                <a:r>
                  <a:rPr lang="en-US" sz="3000" dirty="0">
                    <a:latin typeface="Times New Roman" panose="02020603050405020304" pitchFamily="18" charset="0"/>
                    <a:cs typeface="Times New Roman" panose="02020603050405020304" pitchFamily="18" charset="0"/>
                  </a:rPr>
                  <a:t> differs from the true </a:t>
                </a:r>
                <a:r>
                  <a:rPr lang="en-US" sz="3000" i="1" dirty="0">
                    <a:latin typeface="Times New Roman" panose="02020603050405020304" pitchFamily="18" charset="0"/>
                    <a:cs typeface="Times New Roman" panose="02020603050405020304" pitchFamily="18" charset="0"/>
                  </a:rPr>
                  <a:t>y </a:t>
                </a:r>
                <a:endParaRPr lang="en-US" sz="4300" dirty="0">
                  <a:latin typeface="Times New Roman" panose="02020603050405020304" pitchFamily="18" charset="0"/>
                  <a:cs typeface="Times New Roman" panose="02020603050405020304" pitchFamily="18" charset="0"/>
                </a:endParaRPr>
              </a:p>
              <a:p>
                <a:endParaRPr lang="en-US" sz="4267"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 xmlns:a16="http://schemas.microsoft.com/office/drawing/2014/main" xmlns:a14="http://schemas.microsoft.com/office/drawing/2010/main" id="{0F54B1F1-6CA4-3940-B37D-F14B6CF11A09}"/>
                  </a:ext>
                </a:extLst>
              </p:cNvPr>
              <p:cNvSpPr>
                <a:spLocks noGrp="1" noRot="1" noChangeAspect="1" noMove="1" noResize="1" noEditPoints="1" noAdjustHandles="1" noChangeArrowheads="1" noChangeShapeType="1" noTextEdit="1"/>
              </p:cNvSpPr>
              <p:nvPr>
                <p:ph idx="1"/>
              </p:nvPr>
            </p:nvSpPr>
            <p:spPr>
              <a:xfrm>
                <a:off x="1066799" y="1344083"/>
                <a:ext cx="9997441" cy="4579197"/>
              </a:xfrm>
              <a:blipFill rotWithShape="0">
                <a:blip r:embed="rId4"/>
                <a:stretch>
                  <a:fillRect l="-17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2DC0B2A6-010F-471F-851B-4A65FEBB73C7}" type="slidenum">
              <a:rPr lang="en-US" smtClean="0"/>
              <a:t>71</a:t>
            </a:fld>
            <a:endParaRPr lang="en-US" dirty="0"/>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02025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13B29-892E-0042-B1A5-1DE9C9E118F9}"/>
              </a:ext>
            </a:extLst>
          </p:cNvPr>
          <p:cNvSpPr>
            <a:spLocks noGrp="1"/>
          </p:cNvSpPr>
          <p:nvPr>
            <p:ph type="title"/>
          </p:nvPr>
        </p:nvSpPr>
        <p:spPr>
          <a:xfrm>
            <a:off x="1066800" y="381001"/>
            <a:ext cx="10058400" cy="1216339"/>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Intuition of negative log likelihood loss</a:t>
            </a:r>
            <a:br>
              <a:rPr lang="en-US" sz="3600" b="1" dirty="0">
                <a:solidFill>
                  <a:schemeClr val="accent1">
                    <a:lumMod val="50000"/>
                  </a:schemeClr>
                </a:solidFill>
                <a:latin typeface="Times New Roman" panose="02020603050405020304" pitchFamily="18" charset="0"/>
                <a:cs typeface="Times New Roman" panose="02020603050405020304" pitchFamily="18" charset="0"/>
              </a:rPr>
            </a:br>
            <a:r>
              <a:rPr lang="en-US" sz="3600" b="1" dirty="0">
                <a:solidFill>
                  <a:schemeClr val="accent1">
                    <a:lumMod val="50000"/>
                  </a:schemeClr>
                </a:solidFill>
                <a:latin typeface="Times New Roman" panose="02020603050405020304" pitchFamily="18" charset="0"/>
                <a:cs typeface="Times New Roman" panose="02020603050405020304" pitchFamily="18" charset="0"/>
              </a:rPr>
              <a:t> = cross-entropy loss</a:t>
            </a:r>
          </a:p>
        </p:txBody>
      </p:sp>
      <p:sp>
        <p:nvSpPr>
          <p:cNvPr id="3" name="Content Placeholder 2">
            <a:extLst>
              <a:ext uri="{FF2B5EF4-FFF2-40B4-BE49-F238E27FC236}">
                <a16:creationId xmlns:a16="http://schemas.microsoft.com/office/drawing/2014/main" xmlns="" id="{0F54B1F1-6CA4-3940-B37D-F14B6CF11A09}"/>
              </a:ext>
            </a:extLst>
          </p:cNvPr>
          <p:cNvSpPr>
            <a:spLocks noGrp="1"/>
          </p:cNvSpPr>
          <p:nvPr>
            <p:ph idx="1"/>
          </p:nvPr>
        </p:nvSpPr>
        <p:spPr>
          <a:xfrm>
            <a:off x="1524001" y="1597339"/>
            <a:ext cx="10058401" cy="5012267"/>
          </a:xfrm>
        </p:spPr>
        <p:txBody>
          <a:bodyPr>
            <a:normAutofit/>
          </a:bodyPr>
          <a:lstStyle/>
          <a:p>
            <a:endParaRPr lang="en-US" sz="3200" dirty="0">
              <a:latin typeface="Calibri" panose="020F0502020204030204" pitchFamily="34" charset="0"/>
              <a:cs typeface="Calibri" panose="020F0502020204030204" pitchFamily="34" charset="0"/>
            </a:endParaRPr>
          </a:p>
          <a:p>
            <a:pPr algn="just"/>
            <a:r>
              <a:rPr lang="en-US" dirty="0">
                <a:latin typeface="Times New Roman" panose="02020603050405020304" pitchFamily="18" charset="0"/>
                <a:cs typeface="Times New Roman" panose="02020603050405020304" pitchFamily="18" charset="0"/>
              </a:rPr>
              <a:t>A case of conditional maximum likelihood estimation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We choose the parameters </a:t>
            </a:r>
            <a:r>
              <a:rPr lang="en-US" i="1" dirty="0" err="1">
                <a:latin typeface="Times New Roman" panose="02020603050405020304" pitchFamily="18" charset="0"/>
                <a:cs typeface="Times New Roman" panose="02020603050405020304" pitchFamily="18" charset="0"/>
              </a:rPr>
              <a:t>w</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that </a:t>
            </a:r>
            <a:r>
              <a:rPr lang="en-US" dirty="0" smtClean="0">
                <a:latin typeface="Times New Roman" panose="02020603050405020304" pitchFamily="18" charset="0"/>
                <a:cs typeface="Times New Roman" panose="02020603050405020304" pitchFamily="18" charset="0"/>
              </a:rPr>
              <a:t>maximize the </a:t>
            </a:r>
            <a:r>
              <a:rPr lang="en-US" dirty="0">
                <a:latin typeface="Times New Roman" panose="02020603050405020304" pitchFamily="18" charset="0"/>
                <a:cs typeface="Times New Roman" panose="02020603050405020304" pitchFamily="18" charset="0"/>
              </a:rPr>
              <a:t>log probability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true </a:t>
            </a:r>
            <a:r>
              <a:rPr lang="en-US" i="1" dirty="0">
                <a:latin typeface="Times New Roman" panose="02020603050405020304" pitchFamily="18" charset="0"/>
                <a:cs typeface="Times New Roman" panose="02020603050405020304" pitchFamily="18" charset="0"/>
              </a:rPr>
              <a:t>y </a:t>
            </a:r>
            <a:r>
              <a:rPr lang="en-US" dirty="0">
                <a:latin typeface="Times New Roman" panose="02020603050405020304" pitchFamily="18" charset="0"/>
                <a:cs typeface="Times New Roman" panose="02020603050405020304" pitchFamily="18" charset="0"/>
              </a:rPr>
              <a:t>labels in the training data </a:t>
            </a:r>
            <a:r>
              <a:rPr lang="en-US" dirty="0" smtClean="0">
                <a:latin typeface="Times New Roman" panose="02020603050405020304" pitchFamily="18" charset="0"/>
                <a:cs typeface="Times New Roman" panose="02020603050405020304" pitchFamily="18" charset="0"/>
              </a:rPr>
              <a:t>given </a:t>
            </a:r>
            <a:r>
              <a:rPr lang="en-US" dirty="0">
                <a:latin typeface="Times New Roman" panose="02020603050405020304" pitchFamily="18" charset="0"/>
                <a:cs typeface="Times New Roman" panose="02020603050405020304" pitchFamily="18" charset="0"/>
              </a:rPr>
              <a:t>the observations </a:t>
            </a:r>
            <a:r>
              <a:rPr lang="en-US" i="1" dirty="0">
                <a:latin typeface="Times New Roman" panose="02020603050405020304" pitchFamily="18" charset="0"/>
                <a:cs typeface="Times New Roman" panose="02020603050405020304" pitchFamily="18" charset="0"/>
              </a:rPr>
              <a:t>x</a:t>
            </a:r>
          </a:p>
          <a:p>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72</a:t>
            </a:fld>
            <a:endParaRPr lang="en-US"/>
          </a:p>
        </p:txBody>
      </p:sp>
    </p:spTree>
    <p:extLst>
      <p:ext uri="{BB962C8B-B14F-4D97-AF65-F5344CB8AC3E}">
        <p14:creationId xmlns:p14="http://schemas.microsoft.com/office/powerpoint/2010/main" val="38933350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35998" y="177801"/>
            <a:ext cx="113200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1097280" y="1600200"/>
                <a:ext cx="10789920" cy="5384800"/>
              </a:xfrm>
            </p:spPr>
            <p:txBody>
              <a:bodyPr>
                <a:normAutofit/>
              </a:bodyPr>
              <a:lstStyle/>
              <a:p>
                <a:pPr algn="just"/>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maximize probability of the correct label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Since there are only 2 discrete outcomes (0 or 1) we can express the probability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y</a:t>
                </a:r>
                <a:r>
                  <a:rPr lang="en-US" dirty="0" err="1">
                    <a:latin typeface="Times New Roman" panose="02020603050405020304" pitchFamily="18" charset="0"/>
                    <a:cs typeface="Times New Roman" panose="02020603050405020304" pitchFamily="18" charset="0"/>
                  </a:rPr>
                  <a:t>|</a:t>
                </a:r>
                <a:r>
                  <a:rPr lang="en-US" i="1"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from our classifier (the thing we want to maximize) as</a:t>
                </a:r>
              </a:p>
              <a:p>
                <a:pPr marL="0" indent="0">
                  <a:buNone/>
                </a:pPr>
                <a:endParaRPr lang="en-US" dirty="0"/>
              </a:p>
              <a:p>
                <a:pPr marL="0" indent="0">
                  <a:buNone/>
                </a:pPr>
                <a:r>
                  <a:rPr lang="en-US" dirty="0">
                    <a:latin typeface="Times New Roman" panose="02020603050405020304" pitchFamily="18" charset="0"/>
                    <a:cs typeface="Times New Roman" panose="02020603050405020304" pitchFamily="18" charset="0"/>
                  </a:rPr>
                  <a:t>noting:</a:t>
                </a:r>
              </a:p>
              <a:p>
                <a:r>
                  <a:rPr lang="en-US" dirty="0">
                    <a:latin typeface="Times New Roman" panose="02020603050405020304" pitchFamily="18" charset="0"/>
                    <a:cs typeface="Times New Roman" panose="02020603050405020304" pitchFamily="18" charset="0"/>
                  </a:rPr>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y=0, this simplifies to 1-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EBC98A0A-540E-8C44-97A2-550CF8D0CF0D}"/>
                  </a:ext>
                </a:extLst>
              </p:cNvPr>
              <p:cNvSpPr>
                <a:spLocks noGrp="1" noRot="1" noChangeAspect="1" noMove="1" noResize="1" noEditPoints="1" noAdjustHandles="1" noChangeArrowheads="1" noChangeShapeType="1" noTextEdit="1"/>
              </p:cNvSpPr>
              <p:nvPr>
                <p:ph idx="1"/>
              </p:nvPr>
            </p:nvSpPr>
            <p:spPr>
              <a:xfrm>
                <a:off x="1097280" y="1600200"/>
                <a:ext cx="10789920" cy="5384800"/>
              </a:xfrm>
              <a:blipFill rotWithShape="0">
                <a:blip r:embed="rId3"/>
                <a:stretch>
                  <a:fillRect l="-1130" t="-2039" r="-113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E76BB387-4CC2-2242-91E1-77BEEA67B198}"/>
              </a:ext>
            </a:extLst>
          </p:cNvPr>
          <p:cNvPicPr>
            <a:picLocks noChangeAspect="1"/>
          </p:cNvPicPr>
          <p:nvPr/>
        </p:nvPicPr>
        <p:blipFill>
          <a:blip r:embed="rId4"/>
          <a:stretch>
            <a:fillRect/>
          </a:stretch>
        </p:blipFill>
        <p:spPr>
          <a:xfrm>
            <a:off x="3412672" y="3187096"/>
            <a:ext cx="4550228" cy="643467"/>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73</a:t>
            </a:fld>
            <a:endParaRPr lang="en-US"/>
          </a:p>
        </p:txBody>
      </p:sp>
    </p:spTree>
    <p:extLst>
      <p:ext uri="{BB962C8B-B14F-4D97-AF65-F5344CB8AC3E}">
        <p14:creationId xmlns:p14="http://schemas.microsoft.com/office/powerpoint/2010/main" val="37880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Deriving cross-entropy loss for a single observation x</a:t>
            </a:r>
          </a:p>
        </p:txBody>
      </p:sp>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1066800" y="2740419"/>
            <a:ext cx="10718801" cy="4752581"/>
          </a:xfrm>
        </p:spPr>
        <p:txBody>
          <a:bodyPr>
            <a:normAutofit/>
          </a:bodyPr>
          <a:lstStyle/>
          <a:p>
            <a:r>
              <a:rPr lang="en-US" dirty="0">
                <a:latin typeface="Times New Roman" panose="02020603050405020304" pitchFamily="18" charset="0"/>
                <a:cs typeface="Times New Roman" panose="02020603050405020304" pitchFamily="18" charset="0"/>
              </a:rPr>
              <a:t>Now take the log of both sides (mathematically handy)</a:t>
            </a:r>
          </a:p>
          <a:p>
            <a:endParaRPr lang="en-US" dirty="0"/>
          </a:p>
          <a:p>
            <a:endParaRPr lang="en-US" dirty="0"/>
          </a:p>
          <a:p>
            <a:endParaRPr lang="en-US" dirty="0"/>
          </a:p>
          <a:p>
            <a:r>
              <a:rPr lang="en-US" dirty="0">
                <a:latin typeface="Times New Roman" panose="02020603050405020304" pitchFamily="18" charset="0"/>
                <a:cs typeface="Times New Roman" panose="02020603050405020304" pitchFamily="18" charset="0"/>
              </a:rPr>
              <a:t>Whatever values maximize log p(</a:t>
            </a:r>
            <a:r>
              <a:rPr lang="en-US" dirty="0" err="1">
                <a:latin typeface="Times New Roman" panose="02020603050405020304" pitchFamily="18" charset="0"/>
                <a:cs typeface="Times New Roman" panose="02020603050405020304" pitchFamily="18" charset="0"/>
              </a:rPr>
              <a:t>y|x</a:t>
            </a:r>
            <a:r>
              <a:rPr lang="en-US" dirty="0">
                <a:latin typeface="Times New Roman" panose="02020603050405020304" pitchFamily="18" charset="0"/>
                <a:cs typeface="Times New Roman" panose="02020603050405020304" pitchFamily="18" charset="0"/>
              </a:rPr>
              <a:t>) will also maximize p(</a:t>
            </a:r>
            <a:r>
              <a:rPr lang="en-US" dirty="0" err="1">
                <a:latin typeface="Times New Roman" panose="02020603050405020304" pitchFamily="18" charset="0"/>
                <a:cs typeface="Times New Roman" panose="02020603050405020304" pitchFamily="18" charset="0"/>
              </a:rPr>
              <a:t>y|x</a:t>
            </a:r>
            <a:r>
              <a:rPr lang="en-US" dirty="0">
                <a:latin typeface="Times New Roman" panose="02020603050405020304" pitchFamily="18" charset="0"/>
                <a:cs typeface="Times New Roman" panose="02020603050405020304" pitchFamily="18" charset="0"/>
              </a:rPr>
              <a:t>)</a:t>
            </a:r>
          </a:p>
          <a:p>
            <a:endParaRPr lang="en-US" dirty="0"/>
          </a:p>
          <a:p>
            <a:pPr marL="0" indent="0">
              <a:buNone/>
            </a:pPr>
            <a:endParaRPr lang="en-US" dirty="0"/>
          </a:p>
        </p:txBody>
      </p:sp>
      <p:pic>
        <p:nvPicPr>
          <p:cNvPr id="5" name="Picture 4">
            <a:extLst>
              <a:ext uri="{FF2B5EF4-FFF2-40B4-BE49-F238E27FC236}">
                <a16:creationId xmlns:a16="http://schemas.microsoft.com/office/drawing/2014/main" xmlns="" id="{E76BB387-4CC2-2242-91E1-77BEEA67B198}"/>
              </a:ext>
            </a:extLst>
          </p:cNvPr>
          <p:cNvPicPr>
            <a:picLocks noChangeAspect="1"/>
          </p:cNvPicPr>
          <p:nvPr/>
        </p:nvPicPr>
        <p:blipFill>
          <a:blip r:embed="rId2"/>
          <a:stretch>
            <a:fillRect/>
          </a:stretch>
        </p:blipFill>
        <p:spPr>
          <a:xfrm>
            <a:off x="3657601" y="1919741"/>
            <a:ext cx="4550228" cy="643467"/>
          </a:xfrm>
          <a:prstGeom prst="rect">
            <a:avLst/>
          </a:prstGeom>
        </p:spPr>
      </p:pic>
      <p:pic>
        <p:nvPicPr>
          <p:cNvPr id="7" name="Picture 6">
            <a:extLst>
              <a:ext uri="{FF2B5EF4-FFF2-40B4-BE49-F238E27FC236}">
                <a16:creationId xmlns:a16="http://schemas.microsoft.com/office/drawing/2014/main" xmlns="" id="{54353533-FE33-AE4B-8FED-4FBDAB8C748C}"/>
              </a:ext>
            </a:extLst>
          </p:cNvPr>
          <p:cNvPicPr>
            <a:picLocks noChangeAspect="1"/>
          </p:cNvPicPr>
          <p:nvPr/>
        </p:nvPicPr>
        <p:blipFill>
          <a:blip r:embed="rId3"/>
          <a:stretch>
            <a:fillRect/>
          </a:stretch>
        </p:blipFill>
        <p:spPr>
          <a:xfrm>
            <a:off x="3519216" y="3429000"/>
            <a:ext cx="7605985" cy="1320800"/>
          </a:xfrm>
          <a:prstGeom prst="rect">
            <a:avLst/>
          </a:prstGeom>
        </p:spPr>
      </p:pic>
      <p:sp>
        <p:nvSpPr>
          <p:cNvPr id="8" name="Rectangle 7">
            <a:extLst>
              <a:ext uri="{FF2B5EF4-FFF2-40B4-BE49-F238E27FC236}">
                <a16:creationId xmlns:a16="http://schemas.microsoft.com/office/drawing/2014/main" xmlns="" id="{6AFD3DA4-2153-104D-9424-4F0F007BF8B6}"/>
              </a:ext>
            </a:extLst>
          </p:cNvPr>
          <p:cNvSpPr/>
          <p:nvPr/>
        </p:nvSpPr>
        <p:spPr>
          <a:xfrm>
            <a:off x="1014232" y="1170992"/>
            <a:ext cx="11076168"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Goal</a:t>
            </a:r>
            <a:r>
              <a:rPr lang="en-US" sz="3200" dirty="0">
                <a:latin typeface="Times New Roman" panose="02020603050405020304" pitchFamily="18" charset="0"/>
                <a:cs typeface="Times New Roman" panose="02020603050405020304" pitchFamily="18" charset="0"/>
              </a:rPr>
              <a:t>: maximize probability of the correct label </a:t>
            </a:r>
            <a:r>
              <a:rPr lang="en-US" sz="3200" i="1" dirty="0">
                <a:latin typeface="Times New Roman" panose="02020603050405020304" pitchFamily="18" charset="0"/>
                <a:cs typeface="Times New Roman" panose="02020603050405020304" pitchFamily="18" charset="0"/>
              </a:rPr>
              <a:t>p</a:t>
            </a:r>
            <a:r>
              <a:rPr lang="en-US" sz="3200" dirty="0">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y</a:t>
            </a:r>
            <a:r>
              <a:rPr lang="en-US" sz="3200" dirty="0" err="1">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x</a:t>
            </a:r>
            <a:r>
              <a:rPr lang="en-US" sz="32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xmlns="" id="{DFABC0A9-E82A-4843-A897-1448E165EC7A}"/>
              </a:ext>
            </a:extLst>
          </p:cNvPr>
          <p:cNvSpPr txBox="1"/>
          <p:nvPr/>
        </p:nvSpPr>
        <p:spPr>
          <a:xfrm>
            <a:off x="711201" y="1919742"/>
            <a:ext cx="1515158"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Maximize:</a:t>
            </a:r>
          </a:p>
        </p:txBody>
      </p:sp>
      <p:sp>
        <p:nvSpPr>
          <p:cNvPr id="10" name="TextBox 9">
            <a:extLst>
              <a:ext uri="{FF2B5EF4-FFF2-40B4-BE49-F238E27FC236}">
                <a16:creationId xmlns:a16="http://schemas.microsoft.com/office/drawing/2014/main" xmlns="" id="{0D2BAC0C-41A2-D14D-8714-99A5AD4E4D88}"/>
              </a:ext>
            </a:extLst>
          </p:cNvPr>
          <p:cNvSpPr txBox="1"/>
          <p:nvPr/>
        </p:nvSpPr>
        <p:spPr>
          <a:xfrm>
            <a:off x="711199" y="3473848"/>
            <a:ext cx="1515158"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Maximize:</a:t>
            </a:r>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74</a:t>
            </a:fld>
            <a:endParaRPr lang="en-US"/>
          </a:p>
        </p:txBody>
      </p:sp>
    </p:spTree>
    <p:extLst>
      <p:ext uri="{BB962C8B-B14F-4D97-AF65-F5344CB8AC3E}">
        <p14:creationId xmlns:p14="http://schemas.microsoft.com/office/powerpoint/2010/main" val="149492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473494" y="2918071"/>
                <a:ext cx="11455401" cy="4752581"/>
              </a:xfrm>
            </p:spPr>
            <p:txBody>
              <a:bodyPr>
                <a:normAutofit/>
              </a:bodyPr>
              <a:lstStyle/>
              <a:p>
                <a:r>
                  <a:rPr lang="en-US" sz="3200" dirty="0">
                    <a:latin typeface="Times New Roman" panose="02020603050405020304" pitchFamily="18" charset="0"/>
                    <a:cs typeface="Times New Roman" panose="02020603050405020304" pitchFamily="18" charset="0"/>
                  </a:rPr>
                  <a:t>Now flip sign to turn this into a loss: something to minimize</a:t>
                </a:r>
              </a:p>
              <a:p>
                <a:r>
                  <a:rPr lang="en-US" sz="3200" b="1" dirty="0">
                    <a:solidFill>
                      <a:srgbClr val="0000CC"/>
                    </a:solidFill>
                    <a:latin typeface="Times New Roman" panose="02020603050405020304" pitchFamily="18" charset="0"/>
                    <a:cs typeface="Times New Roman" panose="02020603050405020304" pitchFamily="18" charset="0"/>
                  </a:rPr>
                  <a:t>Cross-entropy loss </a:t>
                </a:r>
                <a:r>
                  <a:rPr lang="en-US" sz="3200" dirty="0">
                    <a:latin typeface="Times New Roman" panose="02020603050405020304" pitchFamily="18" charset="0"/>
                    <a:cs typeface="Times New Roman" panose="02020603050405020304" pitchFamily="18" charset="0"/>
                  </a:rPr>
                  <a:t>(because is formula for cross-entropy(y,</a:t>
                </a:r>
                <a:r>
                  <a:rPr 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sz="3200" dirty="0">
                    <a:latin typeface="Times New Roman" panose="02020603050405020304" pitchFamily="18" charset="0"/>
                    <a:cs typeface="Times New Roman" panose="02020603050405020304" pitchFamily="18" charset="0"/>
                  </a:rPr>
                  <a:t>))</a:t>
                </a:r>
                <a:endParaRPr lang="en-US" sz="3200" dirty="0">
                  <a:solidFill>
                    <a:srgbClr val="0000CC"/>
                  </a:solidFill>
                  <a:latin typeface="Times New Roman" panose="02020603050405020304" pitchFamily="18" charset="0"/>
                  <a:cs typeface="Times New Roman" panose="02020603050405020304" pitchFamily="18" charset="0"/>
                </a:endParaRPr>
              </a:p>
              <a:p>
                <a:endParaRPr lang="en-US" dirty="0"/>
              </a:p>
              <a:p>
                <a:r>
                  <a:rPr lang="en-US" dirty="0" smtClean="0">
                    <a:latin typeface="Times New Roman" panose="02020603050405020304" pitchFamily="18" charset="0"/>
                    <a:cs typeface="Times New Roman" panose="02020603050405020304" pitchFamily="18" charset="0"/>
                  </a:rPr>
                  <a:t>Or, </a:t>
                </a:r>
                <a:r>
                  <a:rPr lang="en-US" dirty="0">
                    <a:latin typeface="Times New Roman" panose="02020603050405020304" pitchFamily="18" charset="0"/>
                    <a:cs typeface="Times New Roman" panose="02020603050405020304" pitchFamily="18" charset="0"/>
                  </a:rPr>
                  <a:t>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EBC98A0A-540E-8C44-97A2-550CF8D0CF0D}"/>
                  </a:ext>
                </a:extLst>
              </p:cNvPr>
              <p:cNvSpPr>
                <a:spLocks noGrp="1" noRot="1" noChangeAspect="1" noMove="1" noResize="1" noEditPoints="1" noAdjustHandles="1" noChangeArrowheads="1" noChangeShapeType="1" noTextEdit="1"/>
              </p:cNvSpPr>
              <p:nvPr>
                <p:ph idx="1"/>
              </p:nvPr>
            </p:nvSpPr>
            <p:spPr>
              <a:xfrm>
                <a:off x="473494" y="2918071"/>
                <a:ext cx="11455401" cy="4752581"/>
              </a:xfrm>
              <a:blipFill rotWithShape="0">
                <a:blip r:embed="rId2"/>
                <a:stretch>
                  <a:fillRect l="-1224" t="-2824"/>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xmlns="" id="{54353533-FE33-AE4B-8FED-4FBDAB8C748C}"/>
              </a:ext>
            </a:extLst>
          </p:cNvPr>
          <p:cNvPicPr>
            <a:picLocks noChangeAspect="1"/>
          </p:cNvPicPr>
          <p:nvPr/>
        </p:nvPicPr>
        <p:blipFill>
          <a:blip r:embed="rId3"/>
          <a:stretch>
            <a:fillRect/>
          </a:stretch>
        </p:blipFill>
        <p:spPr>
          <a:xfrm>
            <a:off x="3134360" y="1958988"/>
            <a:ext cx="5923279" cy="1028594"/>
          </a:xfrm>
          <a:prstGeom prst="rect">
            <a:avLst/>
          </a:prstGeom>
        </p:spPr>
      </p:pic>
      <p:sp>
        <p:nvSpPr>
          <p:cNvPr id="8" name="Rectangle 7">
            <a:extLst>
              <a:ext uri="{FF2B5EF4-FFF2-40B4-BE49-F238E27FC236}">
                <a16:creationId xmlns:a16="http://schemas.microsoft.com/office/drawing/2014/main" xmlns="" id="{6AFD3DA4-2153-104D-9424-4F0F007BF8B6}"/>
              </a:ext>
            </a:extLst>
          </p:cNvPr>
          <p:cNvSpPr/>
          <p:nvPr/>
        </p:nvSpPr>
        <p:spPr>
          <a:xfrm>
            <a:off x="557916" y="1197875"/>
            <a:ext cx="11076168" cy="584775"/>
          </a:xfrm>
          <a:prstGeom prst="rect">
            <a:avLst/>
          </a:prstGeom>
        </p:spPr>
        <p:txBody>
          <a:bodyPr wrap="square">
            <a:spAutoFit/>
          </a:bodyPr>
          <a:lstStyle/>
          <a:p>
            <a:r>
              <a:rPr lang="en-US" sz="3200" b="1" dirty="0">
                <a:latin typeface="Times New Roman" panose="02020603050405020304" pitchFamily="18" charset="0"/>
                <a:cs typeface="Times New Roman" panose="02020603050405020304" pitchFamily="18" charset="0"/>
              </a:rPr>
              <a:t>Goal</a:t>
            </a:r>
            <a:r>
              <a:rPr lang="en-US" sz="3200" dirty="0">
                <a:latin typeface="Times New Roman" panose="02020603050405020304" pitchFamily="18" charset="0"/>
                <a:cs typeface="Times New Roman" panose="02020603050405020304" pitchFamily="18" charset="0"/>
              </a:rPr>
              <a:t>: maximize probability of the correct label </a:t>
            </a:r>
            <a:r>
              <a:rPr lang="en-US" sz="3200" i="1" dirty="0">
                <a:latin typeface="Times New Roman" panose="02020603050405020304" pitchFamily="18" charset="0"/>
                <a:cs typeface="Times New Roman" panose="02020603050405020304" pitchFamily="18" charset="0"/>
              </a:rPr>
              <a:t>p</a:t>
            </a:r>
            <a:r>
              <a:rPr lang="en-US" sz="3200" dirty="0">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y</a:t>
            </a:r>
            <a:r>
              <a:rPr lang="en-US" sz="3200" dirty="0" err="1">
                <a:latin typeface="Times New Roman" panose="02020603050405020304" pitchFamily="18" charset="0"/>
                <a:cs typeface="Times New Roman" panose="02020603050405020304" pitchFamily="18" charset="0"/>
              </a:rPr>
              <a:t>|</a:t>
            </a:r>
            <a:r>
              <a:rPr lang="en-US" sz="3200" i="1" dirty="0" err="1">
                <a:latin typeface="Times New Roman" panose="02020603050405020304" pitchFamily="18" charset="0"/>
                <a:cs typeface="Times New Roman" panose="02020603050405020304" pitchFamily="18" charset="0"/>
              </a:rPr>
              <a:t>x</a:t>
            </a:r>
            <a:r>
              <a:rPr lang="en-US" sz="32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xmlns="" id="{B6A09887-909E-654B-BA33-1A38B6B8143F}"/>
              </a:ext>
            </a:extLst>
          </p:cNvPr>
          <p:cNvSpPr txBox="1"/>
          <p:nvPr/>
        </p:nvSpPr>
        <p:spPr>
          <a:xfrm>
            <a:off x="812799" y="2018077"/>
            <a:ext cx="1515158" cy="461665"/>
          </a:xfrm>
          <a:prstGeom prst="rect">
            <a:avLst/>
          </a:prstGeom>
          <a:noFill/>
        </p:spPr>
        <p:txBody>
          <a:bodyPr wrap="none" rtlCol="0">
            <a:spAutoFit/>
          </a:bodyPr>
          <a:lstStyle/>
          <a:p>
            <a:r>
              <a:rPr lang="en-US" sz="2400" dirty="0">
                <a:solidFill>
                  <a:srgbClr val="0000CC"/>
                </a:solidFill>
                <a:latin typeface="Times New Roman" panose="02020603050405020304" pitchFamily="18" charset="0"/>
                <a:cs typeface="Times New Roman" panose="02020603050405020304" pitchFamily="18" charset="0"/>
              </a:rPr>
              <a:t>Maximize</a:t>
            </a:r>
            <a:r>
              <a:rPr lang="en-US" sz="2400" dirty="0">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xmlns="" id="{C193E6DD-65C6-CC48-BDBB-432C36D03972}"/>
              </a:ext>
            </a:extLst>
          </p:cNvPr>
          <p:cNvSpPr txBox="1"/>
          <p:nvPr/>
        </p:nvSpPr>
        <p:spPr>
          <a:xfrm>
            <a:off x="584187" y="4145443"/>
            <a:ext cx="1460656" cy="461665"/>
          </a:xfrm>
          <a:prstGeom prst="rect">
            <a:avLst/>
          </a:prstGeom>
          <a:noFill/>
        </p:spPr>
        <p:txBody>
          <a:bodyPr wrap="none" rtlCol="0">
            <a:spAutoFit/>
          </a:bodyPr>
          <a:lstStyle/>
          <a:p>
            <a:r>
              <a:rPr lang="en-US" sz="2400" dirty="0">
                <a:solidFill>
                  <a:srgbClr val="0000CC"/>
                </a:solidFill>
                <a:latin typeface="Times New Roman" panose="02020603050405020304" pitchFamily="18" charset="0"/>
                <a:cs typeface="Times New Roman" panose="02020603050405020304" pitchFamily="18" charset="0"/>
              </a:rPr>
              <a:t>Minimize</a:t>
            </a:r>
            <a:r>
              <a:rPr lang="en-US" sz="2400" dirty="0"/>
              <a:t>:</a:t>
            </a:r>
          </a:p>
        </p:txBody>
      </p:sp>
      <p:pic>
        <p:nvPicPr>
          <p:cNvPr id="10" name="Picture 9">
            <a:extLst>
              <a:ext uri="{FF2B5EF4-FFF2-40B4-BE49-F238E27FC236}">
                <a16:creationId xmlns:a16="http://schemas.microsoft.com/office/drawing/2014/main" xmlns="" id="{2BC3AE84-CA1F-A941-B242-9345FAECD37C}"/>
              </a:ext>
            </a:extLst>
          </p:cNvPr>
          <p:cNvPicPr>
            <a:picLocks noChangeAspect="1"/>
          </p:cNvPicPr>
          <p:nvPr/>
        </p:nvPicPr>
        <p:blipFill>
          <a:blip r:embed="rId4"/>
          <a:stretch>
            <a:fillRect/>
          </a:stretch>
        </p:blipFill>
        <p:spPr>
          <a:xfrm>
            <a:off x="2990425" y="4143871"/>
            <a:ext cx="8114456" cy="547811"/>
          </a:xfrm>
          <a:prstGeom prst="rect">
            <a:avLst/>
          </a:prstGeom>
        </p:spPr>
      </p:pic>
      <p:pic>
        <p:nvPicPr>
          <p:cNvPr id="12" name="Picture 11">
            <a:extLst>
              <a:ext uri="{FF2B5EF4-FFF2-40B4-BE49-F238E27FC236}">
                <a16:creationId xmlns:a16="http://schemas.microsoft.com/office/drawing/2014/main" xmlns="" id="{C09FBB92-A787-3A43-A9DB-B4BD635BDCDE}"/>
              </a:ext>
            </a:extLst>
          </p:cNvPr>
          <p:cNvPicPr>
            <a:picLocks noChangeAspect="1"/>
          </p:cNvPicPr>
          <p:nvPr/>
        </p:nvPicPr>
        <p:blipFill>
          <a:blip r:embed="rId5"/>
          <a:stretch>
            <a:fillRect/>
          </a:stretch>
        </p:blipFill>
        <p:spPr>
          <a:xfrm>
            <a:off x="1478938" y="5126977"/>
            <a:ext cx="8752182" cy="536532"/>
          </a:xfrm>
          <a:prstGeom prst="rect">
            <a:avLst/>
          </a:prstGeom>
        </p:spPr>
      </p:pic>
      <p:sp>
        <p:nvSpPr>
          <p:cNvPr id="5" name="Slide Number Placeholder 4"/>
          <p:cNvSpPr>
            <a:spLocks noGrp="1"/>
          </p:cNvSpPr>
          <p:nvPr>
            <p:ph type="sldNum" sz="quarter" idx="12"/>
          </p:nvPr>
        </p:nvSpPr>
        <p:spPr/>
        <p:txBody>
          <a:bodyPr/>
          <a:lstStyle/>
          <a:p>
            <a:fld id="{2DC0B2A6-010F-471F-851B-4A65FEBB73C7}" type="slidenum">
              <a:rPr lang="en-US" smtClean="0"/>
              <a:t>75</a:t>
            </a:fld>
            <a:endParaRPr lang="en-US"/>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400252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see if this works for our sentiment example</a:t>
            </a:r>
          </a:p>
        </p:txBody>
      </p:sp>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388732" y="1295400"/>
            <a:ext cx="11455401" cy="4752581"/>
          </a:xfrm>
        </p:spPr>
        <p:txBody>
          <a:bodyPr>
            <a:normAutofit/>
          </a:bodyPr>
          <a:lstStyle/>
          <a:p>
            <a:pPr algn="just"/>
            <a:r>
              <a:rPr lang="en-US" dirty="0">
                <a:latin typeface="Times New Roman" panose="02020603050405020304" pitchFamily="18" charset="0"/>
                <a:cs typeface="Times New Roman" panose="02020603050405020304" pitchFamily="18" charset="0"/>
              </a:rPr>
              <a:t>We want loss to be:</a:t>
            </a:r>
          </a:p>
          <a:p>
            <a:pPr marL="609585" indent="-609585" algn="just"/>
            <a:r>
              <a:rPr lang="en-US" dirty="0">
                <a:latin typeface="Times New Roman" panose="02020603050405020304" pitchFamily="18" charset="0"/>
                <a:cs typeface="Times New Roman" panose="02020603050405020304" pitchFamily="18" charset="0"/>
              </a:rPr>
              <a:t>smaller if the model estimate is close to correct</a:t>
            </a:r>
          </a:p>
          <a:p>
            <a:pPr marL="609585" indent="-609585" algn="just"/>
            <a:r>
              <a:rPr lang="en-US" dirty="0">
                <a:latin typeface="Times New Roman" panose="02020603050405020304" pitchFamily="18" charset="0"/>
                <a:cs typeface="Times New Roman" panose="02020603050405020304" pitchFamily="18" charset="0"/>
              </a:rPr>
              <a:t>bigger if model is confused</a:t>
            </a:r>
          </a:p>
          <a:p>
            <a:pPr marL="0" indent="0" algn="just"/>
            <a:r>
              <a:rPr lang="en-US" dirty="0">
                <a:latin typeface="Times New Roman" panose="02020603050405020304" pitchFamily="18" charset="0"/>
                <a:cs typeface="Times New Roman" panose="02020603050405020304" pitchFamily="18" charset="0"/>
              </a:rPr>
              <a:t>Let's first suppose the true label of this is y=1 (positive)</a:t>
            </a:r>
          </a:p>
        </p:txBody>
      </p:sp>
      <p:sp>
        <p:nvSpPr>
          <p:cNvPr id="11" name="Content Placeholder 2">
            <a:extLst>
              <a:ext uri="{FF2B5EF4-FFF2-40B4-BE49-F238E27FC236}">
                <a16:creationId xmlns:a16="http://schemas.microsoft.com/office/drawing/2014/main" xmlns="" id="{2492AB53-FB82-2544-908A-27EFE880F234}"/>
              </a:ext>
            </a:extLst>
          </p:cNvPr>
          <p:cNvSpPr txBox="1">
            <a:spLocks/>
          </p:cNvSpPr>
          <p:nvPr/>
        </p:nvSpPr>
        <p:spPr>
          <a:xfrm>
            <a:off x="690880" y="3863933"/>
            <a:ext cx="10363200" cy="1867984"/>
          </a:xfrm>
          <a:prstGeom prst="rect">
            <a:avLst/>
          </a:prstGeom>
        </p:spPr>
        <p:txBody>
          <a:bodyPr vert="horz" lIns="0" tIns="60960" rIns="0" bIns="60960" rtlCol="0">
            <a:normAutofit fontScale="92500" lnSpcReduction="200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gn="just" defTabSz="1219170" eaLnBrk="0" fontAlgn="base" hangingPunct="0">
              <a:lnSpc>
                <a:spcPct val="100000"/>
              </a:lnSpc>
              <a:spcBef>
                <a:spcPct val="0"/>
              </a:spcBef>
              <a:spcAft>
                <a:spcPct val="0"/>
              </a:spcAft>
              <a:buClrTx/>
              <a:buSzTx/>
            </a:pPr>
            <a:r>
              <a:rPr lang="en-US" altLang="en-US" sz="3000" dirty="0">
                <a:solidFill>
                  <a:schemeClr val="tx1"/>
                </a:solidFill>
                <a:latin typeface="Times New Roman" panose="02020603050405020304" pitchFamily="18" charset="0"/>
                <a:ea typeface="TimesNewRomanPSMT"/>
                <a:cs typeface="Times New Roman" panose="02020603050405020304" pitchFamily="18"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3000" dirty="0">
              <a:solidFill>
                <a:schemeClr val="tx1"/>
              </a:solidFill>
              <a:latin typeface="Times New Roman" panose="02020603050405020304" pitchFamily="18" charset="0"/>
              <a:cs typeface="Times New Roman" panose="02020603050405020304" pitchFamily="18" charset="0"/>
            </a:endParaRPr>
          </a:p>
          <a:p>
            <a:pPr marL="0" indent="0" defTabSz="1219170" eaLnBrk="0" fontAlgn="base" hangingPunct="0">
              <a:lnSpc>
                <a:spcPct val="100000"/>
              </a:lnSpc>
              <a:spcBef>
                <a:spcPct val="0"/>
              </a:spcBef>
              <a:spcAft>
                <a:spcPct val="0"/>
              </a:spcAft>
              <a:buClrTx/>
              <a:buSzTx/>
            </a:pPr>
            <a:endParaRPr lang="en-US" altLang="en-US" sz="1067" dirty="0">
              <a:solidFill>
                <a:schemeClr val="tx1"/>
              </a:solidFill>
              <a:latin typeface="Arial" panose="020B0604020202020204" pitchFamily="34" charset="0"/>
            </a:endParaRPr>
          </a:p>
        </p:txBody>
      </p:sp>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76</a:t>
            </a:fld>
            <a:endParaRPr lang="en-US"/>
          </a:p>
        </p:txBody>
      </p:sp>
    </p:spTree>
    <p:extLst>
      <p:ext uri="{BB962C8B-B14F-4D97-AF65-F5344CB8AC3E}">
        <p14:creationId xmlns:p14="http://schemas.microsoft.com/office/powerpoint/2010/main" val="252858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see if this works for our sentiment example</a:t>
            </a:r>
          </a:p>
        </p:txBody>
      </p:sp>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643502" y="787400"/>
            <a:ext cx="11455401" cy="4752581"/>
          </a:xfrm>
        </p:spPr>
        <p:txBody>
          <a:bodyPr>
            <a:normAutofit/>
          </a:bodyPr>
          <a:lstStyle/>
          <a:p>
            <a:endParaRPr lang="en-US" dirty="0"/>
          </a:p>
          <a:p>
            <a:r>
              <a:rPr lang="en-US" dirty="0">
                <a:latin typeface="Times New Roman" panose="02020603050405020304" pitchFamily="18" charset="0"/>
                <a:cs typeface="Times New Roman" panose="02020603050405020304" pitchFamily="18" charset="0"/>
              </a:rPr>
              <a:t>True value is y=1.  How well is our model doing?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Pretty well!  What's the loss?</a:t>
            </a:r>
          </a:p>
        </p:txBody>
      </p:sp>
      <p:pic>
        <p:nvPicPr>
          <p:cNvPr id="13" name="Content Placeholder 8">
            <a:extLst>
              <a:ext uri="{FF2B5EF4-FFF2-40B4-BE49-F238E27FC236}">
                <a16:creationId xmlns:a16="http://schemas.microsoft.com/office/drawing/2014/main" xmlns="" id="{F61F52BE-19A0-764B-84E3-D3A38A84A28D}"/>
              </a:ext>
            </a:extLst>
          </p:cNvPr>
          <p:cNvPicPr>
            <a:picLocks noChangeAspect="1"/>
          </p:cNvPicPr>
          <p:nvPr/>
        </p:nvPicPr>
        <p:blipFill rotWithShape="1">
          <a:blip r:embed="rId2"/>
          <a:srcRect t="1" b="32553"/>
          <a:stretch/>
        </p:blipFill>
        <p:spPr>
          <a:xfrm>
            <a:off x="1208708" y="1837906"/>
            <a:ext cx="9134172" cy="1630765"/>
          </a:xfrm>
          <a:prstGeom prst="rect">
            <a:avLst/>
          </a:prstGeom>
        </p:spPr>
      </p:pic>
      <p:pic>
        <p:nvPicPr>
          <p:cNvPr id="15" name="Picture 14">
            <a:extLst>
              <a:ext uri="{FF2B5EF4-FFF2-40B4-BE49-F238E27FC236}">
                <a16:creationId xmlns:a16="http://schemas.microsoft.com/office/drawing/2014/main" xmlns="" id="{A77C935D-6FAA-0B42-99C6-D2427668F785}"/>
              </a:ext>
            </a:extLst>
          </p:cNvPr>
          <p:cNvPicPr>
            <a:picLocks noChangeAspect="1"/>
          </p:cNvPicPr>
          <p:nvPr/>
        </p:nvPicPr>
        <p:blipFill>
          <a:blip r:embed="rId3"/>
          <a:srcRect/>
          <a:stretch/>
        </p:blipFill>
        <p:spPr>
          <a:xfrm>
            <a:off x="1129469" y="3901087"/>
            <a:ext cx="8939091" cy="1845080"/>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77</a:t>
            </a:fld>
            <a:endParaRPr lang="en-US"/>
          </a:p>
        </p:txBody>
      </p:sp>
    </p:spTree>
    <p:extLst>
      <p:ext uri="{BB962C8B-B14F-4D97-AF65-F5344CB8AC3E}">
        <p14:creationId xmlns:p14="http://schemas.microsoft.com/office/powerpoint/2010/main" val="307797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see if this works for our sentiment example</a:t>
            </a:r>
          </a:p>
        </p:txBody>
      </p:sp>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643502" y="1295400"/>
            <a:ext cx="11455401" cy="4244581"/>
          </a:xfrm>
        </p:spPr>
        <p:txBody>
          <a:bodyPr>
            <a:normAutofit/>
          </a:bodyPr>
          <a:lstStyle/>
          <a:p>
            <a:r>
              <a:rPr lang="en-US" dirty="0">
                <a:latin typeface="Times New Roman" panose="02020603050405020304" pitchFamily="18" charset="0"/>
                <a:cs typeface="Times New Roman" panose="02020603050405020304" pitchFamily="18" charset="0"/>
              </a:rPr>
              <a:t>Suppose true value instead  was y=0.  </a:t>
            </a:r>
          </a:p>
          <a:p>
            <a:endParaRPr lang="en-US" dirty="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What's </a:t>
            </a:r>
            <a:r>
              <a:rPr lang="en-US" dirty="0">
                <a:latin typeface="Times New Roman" panose="02020603050405020304" pitchFamily="18" charset="0"/>
                <a:cs typeface="Times New Roman" panose="02020603050405020304" pitchFamily="18" charset="0"/>
              </a:rPr>
              <a:t>the loss?</a:t>
            </a:r>
          </a:p>
        </p:txBody>
      </p:sp>
      <p:pic>
        <p:nvPicPr>
          <p:cNvPr id="15" name="Picture 14">
            <a:extLst>
              <a:ext uri="{FF2B5EF4-FFF2-40B4-BE49-F238E27FC236}">
                <a16:creationId xmlns:a16="http://schemas.microsoft.com/office/drawing/2014/main" xmlns="" id="{A77C935D-6FAA-0B42-99C6-D2427668F785}"/>
              </a:ext>
            </a:extLst>
          </p:cNvPr>
          <p:cNvPicPr>
            <a:picLocks noChangeAspect="1"/>
          </p:cNvPicPr>
          <p:nvPr/>
        </p:nvPicPr>
        <p:blipFill>
          <a:blip r:embed="rId3"/>
          <a:srcRect/>
          <a:stretch/>
        </p:blipFill>
        <p:spPr>
          <a:xfrm>
            <a:off x="1056641" y="3605860"/>
            <a:ext cx="9207327" cy="1980071"/>
          </a:xfrm>
          <a:prstGeom prst="rect">
            <a:avLst/>
          </a:prstGeom>
        </p:spPr>
      </p:pic>
      <p:pic>
        <p:nvPicPr>
          <p:cNvPr id="16" name="Content Placeholder 8">
            <a:extLst>
              <a:ext uri="{FF2B5EF4-FFF2-40B4-BE49-F238E27FC236}">
                <a16:creationId xmlns:a16="http://schemas.microsoft.com/office/drawing/2014/main" xmlns="" id="{3320570C-2C1C-C242-93A3-4A26C88B2099}"/>
              </a:ext>
            </a:extLst>
          </p:cNvPr>
          <p:cNvPicPr>
            <a:picLocks noChangeAspect="1"/>
          </p:cNvPicPr>
          <p:nvPr/>
        </p:nvPicPr>
        <p:blipFill rotWithShape="1">
          <a:blip r:embed="rId4"/>
          <a:srcRect t="63224"/>
          <a:stretch/>
        </p:blipFill>
        <p:spPr>
          <a:xfrm>
            <a:off x="1508761" y="1865812"/>
            <a:ext cx="11242039" cy="1094393"/>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78</a:t>
            </a:fld>
            <a:endParaRPr lang="en-US"/>
          </a:p>
        </p:txBody>
      </p:sp>
    </p:spTree>
    <p:extLst>
      <p:ext uri="{BB962C8B-B14F-4D97-AF65-F5344CB8AC3E}">
        <p14:creationId xmlns:p14="http://schemas.microsoft.com/office/powerpoint/2010/main" val="32948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C08A5C-A74B-4548-9168-2F02477FF45E}"/>
              </a:ext>
            </a:extLst>
          </p:cNvPr>
          <p:cNvSpPr>
            <a:spLocks noGrp="1"/>
          </p:cNvSpPr>
          <p:nvPr>
            <p:ph type="title"/>
          </p:nvPr>
        </p:nvSpPr>
        <p:spPr>
          <a:xfrm>
            <a:off x="406400" y="114341"/>
            <a:ext cx="11929605"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see if this works for our sentiment example</a:t>
            </a:r>
          </a:p>
        </p:txBody>
      </p:sp>
      <p:sp>
        <p:nvSpPr>
          <p:cNvPr id="3" name="Content Placeholder 2">
            <a:extLst>
              <a:ext uri="{FF2B5EF4-FFF2-40B4-BE49-F238E27FC236}">
                <a16:creationId xmlns:a16="http://schemas.microsoft.com/office/drawing/2014/main" xmlns="" id="{EBC98A0A-540E-8C44-97A2-550CF8D0CF0D}"/>
              </a:ext>
            </a:extLst>
          </p:cNvPr>
          <p:cNvSpPr>
            <a:spLocks noGrp="1"/>
          </p:cNvSpPr>
          <p:nvPr>
            <p:ph idx="1"/>
          </p:nvPr>
        </p:nvSpPr>
        <p:spPr>
          <a:xfrm>
            <a:off x="643501" y="1021537"/>
            <a:ext cx="11455401" cy="6378463"/>
          </a:xfrm>
        </p:spPr>
        <p:txBody>
          <a:bodyPr>
            <a:normAutofit/>
          </a:bodyPr>
          <a:lstStyle/>
          <a:p>
            <a:r>
              <a:rPr lang="en-US" dirty="0">
                <a:latin typeface="Times New Roman" panose="02020603050405020304" pitchFamily="18" charset="0"/>
                <a:cs typeface="Times New Roman" panose="02020603050405020304" pitchFamily="18" charset="0"/>
              </a:rPr>
              <a:t>The loss when model was right (if true y=1)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lower than the loss when model was wrong (if true y=0):</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Sure </a:t>
            </a:r>
            <a:r>
              <a:rPr lang="en-US" dirty="0">
                <a:latin typeface="Times New Roman" panose="02020603050405020304" pitchFamily="18" charset="0"/>
                <a:cs typeface="Times New Roman" panose="02020603050405020304" pitchFamily="18" charset="0"/>
              </a:rPr>
              <a:t>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xmlns="" id="{A77C935D-6FAA-0B42-99C6-D2427668F785}"/>
              </a:ext>
            </a:extLst>
          </p:cNvPr>
          <p:cNvPicPr>
            <a:picLocks noChangeAspect="1"/>
          </p:cNvPicPr>
          <p:nvPr/>
        </p:nvPicPr>
        <p:blipFill>
          <a:blip r:embed="rId2"/>
          <a:srcRect/>
          <a:stretch/>
        </p:blipFill>
        <p:spPr>
          <a:xfrm>
            <a:off x="1663567" y="3777388"/>
            <a:ext cx="8079873" cy="1737607"/>
          </a:xfrm>
          <a:prstGeom prst="rect">
            <a:avLst/>
          </a:prstGeom>
        </p:spPr>
      </p:pic>
      <p:pic>
        <p:nvPicPr>
          <p:cNvPr id="6" name="Picture 5">
            <a:extLst>
              <a:ext uri="{FF2B5EF4-FFF2-40B4-BE49-F238E27FC236}">
                <a16:creationId xmlns:a16="http://schemas.microsoft.com/office/drawing/2014/main" xmlns="" id="{ADC769C9-1DEF-3143-83A2-6935C7AC8180}"/>
              </a:ext>
            </a:extLst>
          </p:cNvPr>
          <p:cNvPicPr>
            <a:picLocks noChangeAspect="1"/>
          </p:cNvPicPr>
          <p:nvPr/>
        </p:nvPicPr>
        <p:blipFill>
          <a:blip r:embed="rId3"/>
          <a:srcRect/>
          <a:stretch/>
        </p:blipFill>
        <p:spPr>
          <a:xfrm>
            <a:off x="1530115" y="1604251"/>
            <a:ext cx="7705325" cy="1590423"/>
          </a:xfrm>
          <a:prstGeom prst="rect">
            <a:avLst/>
          </a:prstGeom>
        </p:spPr>
      </p:pic>
      <p:sp>
        <p:nvSpPr>
          <p:cNvPr id="4" name="Slide Number Placeholder 3"/>
          <p:cNvSpPr>
            <a:spLocks noGrp="1"/>
          </p:cNvSpPr>
          <p:nvPr>
            <p:ph type="sldNum" sz="quarter" idx="12"/>
          </p:nvPr>
        </p:nvSpPr>
        <p:spPr/>
        <p:txBody>
          <a:bodyPr/>
          <a:lstStyle/>
          <a:p>
            <a:fld id="{2DC0B2A6-010F-471F-851B-4A65FEBB73C7}" type="slidenum">
              <a:rPr lang="en-US" smtClean="0"/>
              <a:t>79</a:t>
            </a:fld>
            <a:endParaRPr lang="en-US"/>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77285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Types of supervised learning</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Classification (discrete labels)</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Regression (continuous values)</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8</a:t>
            </a:fld>
            <a:endParaRPr lang="en-US"/>
          </a:p>
        </p:txBody>
      </p:sp>
    </p:spTree>
    <p:extLst>
      <p:ext uri="{BB962C8B-B14F-4D97-AF65-F5344CB8AC3E}">
        <p14:creationId xmlns:p14="http://schemas.microsoft.com/office/powerpoint/2010/main" val="14768806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1838961" y="2585720"/>
            <a:ext cx="7767322" cy="1671320"/>
          </a:xfrm>
        </p:spPr>
        <p:txBody>
          <a:bodyPr>
            <a:normAutofit/>
          </a:bodyPr>
          <a:lstStyle/>
          <a:p>
            <a:pPr marL="0" indent="0">
              <a:buNone/>
            </a:pPr>
            <a:r>
              <a:rPr lang="en-US" sz="4400" b="1" dirty="0">
                <a:solidFill>
                  <a:schemeClr val="accent1">
                    <a:lumMod val="50000"/>
                  </a:schemeClr>
                </a:solidFill>
                <a:latin typeface="Times New Roman" panose="02020603050405020304" pitchFamily="18" charset="0"/>
                <a:cs typeface="Times New Roman" panose="02020603050405020304" pitchFamily="18" charset="0"/>
              </a:rPr>
              <a:t>Stochastic </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gradient </a:t>
            </a:r>
            <a:r>
              <a:rPr lang="en-US" sz="4400" b="1" dirty="0">
                <a:solidFill>
                  <a:schemeClr val="accent1">
                    <a:lumMod val="50000"/>
                  </a:schemeClr>
                </a:solidFill>
                <a:latin typeface="Times New Roman" panose="02020603050405020304" pitchFamily="18" charset="0"/>
                <a:cs typeface="Times New Roman" panose="02020603050405020304" pitchFamily="18" charset="0"/>
              </a:rPr>
              <a:t>d</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escent</a:t>
            </a:r>
            <a:endParaRPr lang="en-US" sz="44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fld id="{2DC0B2A6-010F-471F-851B-4A65FEBB73C7}" type="slidenum">
              <a:rPr lang="en-US" smtClean="0"/>
              <a:t>80</a:t>
            </a:fld>
            <a:endParaRPr lang="en-US"/>
          </a:p>
        </p:txBody>
      </p:sp>
    </p:spTree>
    <p:extLst>
      <p:ext uri="{BB962C8B-B14F-4D97-AF65-F5344CB8AC3E}">
        <p14:creationId xmlns:p14="http://schemas.microsoft.com/office/powerpoint/2010/main" val="2526123954"/>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13B29-892E-0042-B1A5-1DE9C9E118F9}"/>
              </a:ext>
            </a:extLst>
          </p:cNvPr>
          <p:cNvSpPr>
            <a:spLocks noGrp="1"/>
          </p:cNvSpPr>
          <p:nvPr>
            <p:ph type="title"/>
          </p:nvPr>
        </p:nvSpPr>
        <p:spPr>
          <a:xfrm>
            <a:off x="914400" y="381001"/>
            <a:ext cx="10210800" cy="74764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Our goal: minimize the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0F54B1F1-6CA4-3940-B37D-F14B6CF11A09}"/>
                  </a:ext>
                </a:extLst>
              </p:cNvPr>
              <p:cNvSpPr>
                <a:spLocks noGrp="1"/>
              </p:cNvSpPr>
              <p:nvPr>
                <p:ph idx="1"/>
              </p:nvPr>
            </p:nvSpPr>
            <p:spPr>
              <a:xfrm>
                <a:off x="914400" y="1549400"/>
                <a:ext cx="11176000" cy="5621867"/>
              </a:xfrm>
            </p:spPr>
            <p:txBody>
              <a:bodyPr>
                <a:normAutofit/>
              </a:bodyPr>
              <a:lstStyle/>
              <a:p>
                <a:pPr algn="just"/>
                <a:r>
                  <a:rPr lang="en-US" dirty="0">
                    <a:latin typeface="Times New Roman" panose="02020603050405020304" pitchFamily="18" charset="0"/>
                    <a:cs typeface="Times New Roman" panose="02020603050405020304" pitchFamily="18" charset="0"/>
                  </a:rPr>
                  <a:t>Let's make explicit that the loss function is parameterized by weights 𝛳=(</a:t>
                </a:r>
                <a:r>
                  <a:rPr lang="en-US" dirty="0" err="1">
                    <a:latin typeface="Times New Roman" panose="02020603050405020304" pitchFamily="18" charset="0"/>
                    <a:cs typeface="Times New Roman" panose="02020603050405020304" pitchFamily="18" charset="0"/>
                  </a:rPr>
                  <a:t>w,b</a:t>
                </a:r>
                <a:r>
                  <a:rPr lang="en-US" dirty="0">
                    <a:latin typeface="Times New Roman" panose="02020603050405020304" pitchFamily="18" charset="0"/>
                    <a:cs typeface="Times New Roman" panose="02020603050405020304" pitchFamily="18" charset="0"/>
                  </a:rPr>
                  <a:t>)</a:t>
                </a:r>
              </a:p>
              <a:p>
                <a:pPr marL="609585" indent="-609585" algn="just"/>
                <a:r>
                  <a:rPr lang="en-US" dirty="0">
                    <a:latin typeface="Times New Roman" panose="02020603050405020304" pitchFamily="18" charset="0"/>
                    <a:cs typeface="Times New Roman" panose="02020603050405020304" pitchFamily="18" charset="0"/>
                  </a:rPr>
                  <a:t>	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as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θ ) </a:t>
                </a:r>
                <a:r>
                  <a:rPr lang="en-US" dirty="0">
                    <a:latin typeface="Times New Roman" panose="02020603050405020304" pitchFamily="18" charset="0"/>
                    <a:cs typeface="Times New Roman" panose="02020603050405020304" pitchFamily="18" charset="0"/>
                  </a:rPr>
                  <a:t>to make the dependence on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more obvious</a:t>
                </a:r>
              </a:p>
              <a:p>
                <a:pPr algn="just"/>
                <a:r>
                  <a:rPr lang="en-US" dirty="0">
                    <a:latin typeface="Times New Roman" panose="02020603050405020304" pitchFamily="18" charset="0"/>
                    <a:cs typeface="Times New Roman" panose="02020603050405020304" pitchFamily="18" charset="0"/>
                  </a:rPr>
                  <a:t>We want the weights that minimize the loss, averaged over all examples:</a:t>
                </a:r>
              </a:p>
              <a:p>
                <a:endParaRPr lang="en-US" i="1" dirty="0"/>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xmlns="" xmlns:a14="http://schemas.microsoft.com/office/drawing/2010/main" id="{0F54B1F1-6CA4-3940-B37D-F14B6CF11A09}"/>
                  </a:ext>
                </a:extLst>
              </p:cNvPr>
              <p:cNvSpPr>
                <a:spLocks noGrp="1" noRot="1" noChangeAspect="1" noMove="1" noResize="1" noEditPoints="1" noAdjustHandles="1" noChangeArrowheads="1" noChangeShapeType="1" noTextEdit="1"/>
              </p:cNvSpPr>
              <p:nvPr>
                <p:ph idx="1"/>
              </p:nvPr>
            </p:nvSpPr>
            <p:spPr>
              <a:xfrm>
                <a:off x="914400" y="1549400"/>
                <a:ext cx="11176000" cy="5621867"/>
              </a:xfrm>
              <a:blipFill rotWithShape="0">
                <a:blip r:embed="rId3"/>
                <a:stretch>
                  <a:fillRect l="-982" t="-1952" r="-10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EEF2AD0D-7256-C549-9E67-B4CCC6CF5234}"/>
              </a:ext>
            </a:extLst>
          </p:cNvPr>
          <p:cNvPicPr>
            <a:picLocks noChangeAspect="1"/>
          </p:cNvPicPr>
          <p:nvPr/>
        </p:nvPicPr>
        <p:blipFill>
          <a:blip r:embed="rId4"/>
          <a:stretch>
            <a:fillRect/>
          </a:stretch>
        </p:blipFill>
        <p:spPr>
          <a:xfrm>
            <a:off x="1733550" y="4172078"/>
            <a:ext cx="8030210" cy="1586214"/>
          </a:xfrm>
          <a:prstGeom prst="rect">
            <a:avLst/>
          </a:prstGeom>
        </p:spPr>
      </p:pic>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81</a:t>
            </a:fld>
            <a:endParaRPr lang="en-US"/>
          </a:p>
        </p:txBody>
      </p:sp>
    </p:spTree>
    <p:extLst>
      <p:ext uri="{BB962C8B-B14F-4D97-AF65-F5344CB8AC3E}">
        <p14:creationId xmlns:p14="http://schemas.microsoft.com/office/powerpoint/2010/main" val="5396113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8579DA-B12E-6549-9E05-EE54FDBC2F0B}"/>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Intuition of gradient descent</a:t>
            </a:r>
          </a:p>
        </p:txBody>
      </p:sp>
      <p:sp>
        <p:nvSpPr>
          <p:cNvPr id="3" name="Content Placeholder 2">
            <a:extLst>
              <a:ext uri="{FF2B5EF4-FFF2-40B4-BE49-F238E27FC236}">
                <a16:creationId xmlns:a16="http://schemas.microsoft.com/office/drawing/2014/main" xmlns="" id="{33A2481E-82FE-BD45-8747-419F22AB5707}"/>
              </a:ext>
            </a:extLst>
          </p:cNvPr>
          <p:cNvSpPr>
            <a:spLocks noGrp="1"/>
          </p:cNvSpPr>
          <p:nvPr>
            <p:ph idx="1"/>
          </p:nvPr>
        </p:nvSpPr>
        <p:spPr>
          <a:xfrm>
            <a:off x="914401" y="1498600"/>
            <a:ext cx="10058401" cy="4572000"/>
          </a:xfrm>
        </p:spPr>
        <p:txBody>
          <a:bodyPr/>
          <a:lstStyle/>
          <a:p>
            <a:r>
              <a:rPr lang="en-US" dirty="0">
                <a:latin typeface="Times New Roman" panose="02020603050405020304" pitchFamily="18" charset="0"/>
                <a:cs typeface="Times New Roman" panose="02020603050405020304" pitchFamily="18" charset="0"/>
              </a:rPr>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xmlns="" id="{972088EE-764B-DC48-B182-9F4E09D17D41}"/>
              </a:ext>
            </a:extLst>
          </p:cNvPr>
          <p:cNvPicPr>
            <a:picLocks noChangeAspect="1"/>
          </p:cNvPicPr>
          <p:nvPr/>
        </p:nvPicPr>
        <p:blipFill>
          <a:blip r:embed="rId3"/>
          <a:stretch>
            <a:fillRect/>
          </a:stretch>
        </p:blipFill>
        <p:spPr>
          <a:xfrm>
            <a:off x="2082800" y="2291522"/>
            <a:ext cx="5770136" cy="3878289"/>
          </a:xfrm>
          <a:prstGeom prst="rect">
            <a:avLst/>
          </a:prstGeom>
        </p:spPr>
      </p:pic>
      <p:sp>
        <p:nvSpPr>
          <p:cNvPr id="6" name="TextBox 5">
            <a:extLst>
              <a:ext uri="{FF2B5EF4-FFF2-40B4-BE49-F238E27FC236}">
                <a16:creationId xmlns:a16="http://schemas.microsoft.com/office/drawing/2014/main" xmlns="" id="{24847772-E22B-9242-898F-4B97CE725B16}"/>
              </a:ext>
            </a:extLst>
          </p:cNvPr>
          <p:cNvSpPr txBox="1"/>
          <p:nvPr/>
        </p:nvSpPr>
        <p:spPr>
          <a:xfrm>
            <a:off x="1996068" y="4343401"/>
            <a:ext cx="466794" cy="830997"/>
          </a:xfrm>
          <a:prstGeom prst="rect">
            <a:avLst/>
          </a:prstGeom>
          <a:noFill/>
        </p:spPr>
        <p:txBody>
          <a:bodyPr wrap="none" rtlCol="0">
            <a:spAutoFit/>
          </a:bodyPr>
          <a:lstStyle/>
          <a:p>
            <a:r>
              <a:rPr lang="en-US" sz="4800" b="1" dirty="0"/>
              <a:t>x</a:t>
            </a:r>
            <a:endParaRPr lang="en-US" sz="2400" b="1" dirty="0"/>
          </a:p>
        </p:txBody>
      </p:sp>
      <p:sp>
        <p:nvSpPr>
          <p:cNvPr id="7" name="Content Placeholder 2">
            <a:extLst>
              <a:ext uri="{FF2B5EF4-FFF2-40B4-BE49-F238E27FC236}">
                <a16:creationId xmlns:a16="http://schemas.microsoft.com/office/drawing/2014/main" xmlns="" id="{6E998F6E-D70C-EF4D-A4E2-CCEF4ED69037}"/>
              </a:ext>
            </a:extLst>
          </p:cNvPr>
          <p:cNvSpPr txBox="1">
            <a:spLocks/>
          </p:cNvSpPr>
          <p:nvPr/>
        </p:nvSpPr>
        <p:spPr>
          <a:xfrm>
            <a:off x="8407400" y="2276316"/>
            <a:ext cx="3149600" cy="3794284"/>
          </a:xfrm>
          <a:prstGeom prst="rect">
            <a:avLst/>
          </a:prstGeom>
        </p:spPr>
        <p:txBody>
          <a:bodyPr vert="horz" lIns="0" tIns="60960" rIns="0" bIns="6096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fontAlgn="auto"/>
            <a:r>
              <a:rPr lang="en-US" dirty="0">
                <a:latin typeface="Times New Roman" panose="02020603050405020304" pitchFamily="18" charset="0"/>
                <a:cs typeface="Times New Roman" panose="02020603050405020304" pitchFamily="18" charset="0"/>
              </a:rPr>
              <a:t>Look around me 360</a:t>
            </a:r>
            <a:r>
              <a:rPr lang="en-US" baseline="30000" dirty="0">
                <a:latin typeface="Times New Roman" panose="02020603050405020304" pitchFamily="18" charset="0"/>
                <a:cs typeface="Times New Roman" panose="02020603050405020304" pitchFamily="18" charset="0"/>
              </a:rPr>
              <a:t>∘</a:t>
            </a:r>
          </a:p>
          <a:p>
            <a:pPr algn="just" fontAlgn="auto"/>
            <a:r>
              <a:rPr lang="en-US" dirty="0">
                <a:latin typeface="Times New Roman" panose="02020603050405020304" pitchFamily="18" charset="0"/>
                <a:cs typeface="Times New Roman" panose="02020603050405020304" pitchFamily="18" charset="0"/>
              </a:rPr>
              <a:t>Find the direction of steepest slope down</a:t>
            </a:r>
          </a:p>
          <a:p>
            <a:pPr algn="just" fontAlgn="auto"/>
            <a:r>
              <a:rPr lang="en-US" dirty="0">
                <a:latin typeface="Times New Roman" panose="02020603050405020304" pitchFamily="18" charset="0"/>
                <a:cs typeface="Times New Roman" panose="02020603050405020304" pitchFamily="18" charset="0"/>
              </a:rPr>
              <a:t>Go that way</a:t>
            </a:r>
          </a:p>
        </p:txBody>
      </p:sp>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82</a:t>
            </a:fld>
            <a:endParaRPr lang="en-US"/>
          </a:p>
        </p:txBody>
      </p:sp>
    </p:spTree>
    <p:extLst>
      <p:ext uri="{BB962C8B-B14F-4D97-AF65-F5344CB8AC3E}">
        <p14:creationId xmlns:p14="http://schemas.microsoft.com/office/powerpoint/2010/main" val="28209893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D13B29-892E-0042-B1A5-1DE9C9E118F9}"/>
              </a:ext>
            </a:extLst>
          </p:cNvPr>
          <p:cNvSpPr>
            <a:spLocks noGrp="1"/>
          </p:cNvSpPr>
          <p:nvPr>
            <p:ph type="title"/>
          </p:nvPr>
        </p:nvSpPr>
        <p:spPr>
          <a:xfrm>
            <a:off x="1066800" y="381001"/>
            <a:ext cx="10058400" cy="1216339"/>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Our goal: minimize the loss</a:t>
            </a:r>
          </a:p>
        </p:txBody>
      </p:sp>
      <p:sp>
        <p:nvSpPr>
          <p:cNvPr id="3" name="Content Placeholder 2">
            <a:extLst>
              <a:ext uri="{FF2B5EF4-FFF2-40B4-BE49-F238E27FC236}">
                <a16:creationId xmlns:a16="http://schemas.microsoft.com/office/drawing/2014/main" xmlns="" id="{0F54B1F1-6CA4-3940-B37D-F14B6CF11A09}"/>
              </a:ext>
            </a:extLst>
          </p:cNvPr>
          <p:cNvSpPr>
            <a:spLocks noGrp="1"/>
          </p:cNvSpPr>
          <p:nvPr>
            <p:ph idx="1"/>
          </p:nvPr>
        </p:nvSpPr>
        <p:spPr>
          <a:xfrm>
            <a:off x="1295399" y="1526645"/>
            <a:ext cx="10058401" cy="5012267"/>
          </a:xfrm>
        </p:spPr>
        <p:txBody>
          <a:bodyPr>
            <a:normAutofit/>
          </a:bodyPr>
          <a:lstStyle/>
          <a:p>
            <a:pPr algn="just"/>
            <a:r>
              <a:rPr lang="en-US" dirty="0">
                <a:latin typeface="Times New Roman" panose="02020603050405020304" pitchFamily="18" charset="0"/>
                <a:cs typeface="Times New Roman" panose="02020603050405020304" pitchFamily="18" charset="0"/>
              </a:rPr>
              <a:t>For logistic regression, loss function is </a:t>
            </a:r>
            <a:r>
              <a:rPr lang="en-US" b="1" dirty="0" smtClean="0">
                <a:latin typeface="Times New Roman" panose="02020603050405020304" pitchFamily="18" charset="0"/>
                <a:cs typeface="Times New Roman" panose="02020603050405020304" pitchFamily="18" charset="0"/>
              </a:rPr>
              <a:t>convex</a:t>
            </a:r>
          </a:p>
          <a:p>
            <a:pPr algn="just"/>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convex function has just one </a:t>
            </a:r>
            <a:r>
              <a:rPr lang="en-US" dirty="0" smtClean="0">
                <a:latin typeface="Times New Roman" panose="02020603050405020304" pitchFamily="18" charset="0"/>
                <a:cs typeface="Times New Roman" panose="02020603050405020304" pitchFamily="18" charset="0"/>
              </a:rPr>
              <a:t>minimum</a:t>
            </a:r>
          </a:p>
          <a:p>
            <a:pPr algn="just"/>
            <a:r>
              <a:rPr lang="en-US" dirty="0" smtClean="0">
                <a:latin typeface="Times New Roman" panose="02020603050405020304" pitchFamily="18" charset="0"/>
                <a:cs typeface="Times New Roman" panose="02020603050405020304" pitchFamily="18" charset="0"/>
              </a:rPr>
              <a:t>Gradient </a:t>
            </a:r>
            <a:r>
              <a:rPr lang="en-US" dirty="0">
                <a:latin typeface="Times New Roman" panose="02020603050405020304" pitchFamily="18" charset="0"/>
                <a:cs typeface="Times New Roman" panose="02020603050405020304" pitchFamily="18" charset="0"/>
              </a:rPr>
              <a:t>descent starting from any point is guaranteed to find the </a:t>
            </a:r>
            <a:r>
              <a:rPr lang="en-US" dirty="0" smtClean="0">
                <a:latin typeface="Times New Roman" panose="02020603050405020304" pitchFamily="18" charset="0"/>
                <a:cs typeface="Times New Roman" panose="02020603050405020304" pitchFamily="18" charset="0"/>
              </a:rPr>
              <a:t>minimum</a:t>
            </a:r>
          </a:p>
          <a:p>
            <a:pPr algn="just"/>
            <a:r>
              <a:rPr lang="en-US" sz="2800" dirty="0" smtClean="0">
                <a:latin typeface="Times New Roman" panose="02020603050405020304" pitchFamily="18" charset="0"/>
                <a:cs typeface="Times New Roman" panose="02020603050405020304" pitchFamily="18" charset="0"/>
              </a:rPr>
              <a:t>(Loss </a:t>
            </a:r>
            <a:r>
              <a:rPr lang="en-US" sz="2800" dirty="0">
                <a:latin typeface="Times New Roman" panose="02020603050405020304" pitchFamily="18" charset="0"/>
                <a:cs typeface="Times New Roman" panose="02020603050405020304" pitchFamily="18" charset="0"/>
              </a:rPr>
              <a:t>for neural networks is non-convex)</a:t>
            </a:r>
          </a:p>
          <a:p>
            <a:pPr marL="0" indent="0">
              <a:buNone/>
            </a:pPr>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83</a:t>
            </a:fld>
            <a:endParaRPr lang="en-US"/>
          </a:p>
        </p:txBody>
      </p:sp>
    </p:spTree>
    <p:extLst>
      <p:ext uri="{BB962C8B-B14F-4D97-AF65-F5344CB8AC3E}">
        <p14:creationId xmlns:p14="http://schemas.microsoft.com/office/powerpoint/2010/main" val="14089635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A373B-1D37-A040-A008-407AC8DD6FCD}"/>
              </a:ext>
            </a:extLst>
          </p:cNvPr>
          <p:cNvSpPr>
            <a:spLocks noGrp="1"/>
          </p:cNvSpPr>
          <p:nvPr>
            <p:ph type="title"/>
          </p:nvPr>
        </p:nvSpPr>
        <p:spPr>
          <a:xfrm>
            <a:off x="545592" y="-81313"/>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first visualize for a single scalar w</a:t>
            </a:r>
          </a:p>
        </p:txBody>
      </p:sp>
      <p:pic>
        <p:nvPicPr>
          <p:cNvPr id="6" name="Content Placeholder 5">
            <a:extLst>
              <a:ext uri="{FF2B5EF4-FFF2-40B4-BE49-F238E27FC236}">
                <a16:creationId xmlns:a16="http://schemas.microsoft.com/office/drawing/2014/main" xmlns="" id="{9030B0AC-EA0C-A44B-A56C-67D6EC434ACE}"/>
              </a:ext>
            </a:extLst>
          </p:cNvPr>
          <p:cNvPicPr>
            <a:picLocks noGrp="1" noChangeAspect="1"/>
          </p:cNvPicPr>
          <p:nvPr>
            <p:ph idx="1"/>
          </p:nvPr>
        </p:nvPicPr>
        <p:blipFill>
          <a:blip r:embed="rId3"/>
          <a:srcRect/>
          <a:stretch/>
        </p:blipFill>
        <p:spPr>
          <a:xfrm>
            <a:off x="2580640" y="2083349"/>
            <a:ext cx="6624320" cy="4064324"/>
          </a:xfrm>
        </p:spPr>
      </p:pic>
      <p:sp>
        <p:nvSpPr>
          <p:cNvPr id="4" name="TextBox 3">
            <a:extLst>
              <a:ext uri="{FF2B5EF4-FFF2-40B4-BE49-F238E27FC236}">
                <a16:creationId xmlns:a16="http://schemas.microsoft.com/office/drawing/2014/main" xmlns="" id="{1C898971-4709-0D4A-830D-774923131059}"/>
              </a:ext>
            </a:extLst>
          </p:cNvPr>
          <p:cNvSpPr txBox="1"/>
          <p:nvPr/>
        </p:nvSpPr>
        <p:spPr>
          <a:xfrm>
            <a:off x="406401" y="1066799"/>
            <a:ext cx="11480799"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Q: Given current w, should we make it bigger or smaller?</a:t>
            </a:r>
          </a:p>
        </p:txBody>
      </p:sp>
      <p:sp>
        <p:nvSpPr>
          <p:cNvPr id="3" name="Rectangle 2">
            <a:extLst>
              <a:ext uri="{FF2B5EF4-FFF2-40B4-BE49-F238E27FC236}">
                <a16:creationId xmlns:a16="http://schemas.microsoft.com/office/drawing/2014/main" xmlns="" id="{6664E2FC-4E94-734E-AD89-082554B89752}"/>
              </a:ext>
            </a:extLst>
          </p:cNvPr>
          <p:cNvSpPr/>
          <p:nvPr/>
        </p:nvSpPr>
        <p:spPr>
          <a:xfrm>
            <a:off x="406400" y="1498601"/>
            <a:ext cx="12090400" cy="523220"/>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A: Move </a:t>
            </a:r>
            <a:r>
              <a:rPr lang="en-US" sz="2800" i="1" dirty="0">
                <a:latin typeface="Times New Roman" panose="02020603050405020304" pitchFamily="18" charset="0"/>
                <a:cs typeface="Times New Roman" panose="02020603050405020304" pitchFamily="18" charset="0"/>
              </a:rPr>
              <a:t>w </a:t>
            </a:r>
            <a:r>
              <a:rPr lang="en-US" sz="2800" dirty="0">
                <a:latin typeface="Times New Roman" panose="02020603050405020304" pitchFamily="18" charset="0"/>
                <a:cs typeface="Times New Roman" panose="02020603050405020304" pitchFamily="18" charset="0"/>
              </a:rPr>
              <a:t>in the reverse direction from the slope of the function </a:t>
            </a:r>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84</a:t>
            </a:fld>
            <a:endParaRPr lang="en-US"/>
          </a:p>
        </p:txBody>
      </p:sp>
    </p:spTree>
    <p:extLst>
      <p:ext uri="{BB962C8B-B14F-4D97-AF65-F5344CB8AC3E}">
        <p14:creationId xmlns:p14="http://schemas.microsoft.com/office/powerpoint/2010/main" val="21105766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A373B-1D37-A040-A008-407AC8DD6FCD}"/>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first visualize for a single scalar w</a:t>
            </a:r>
          </a:p>
        </p:txBody>
      </p:sp>
      <p:pic>
        <p:nvPicPr>
          <p:cNvPr id="6" name="Content Placeholder 5">
            <a:extLst>
              <a:ext uri="{FF2B5EF4-FFF2-40B4-BE49-F238E27FC236}">
                <a16:creationId xmlns:a16="http://schemas.microsoft.com/office/drawing/2014/main" xmlns="" id="{9030B0AC-EA0C-A44B-A56C-67D6EC434ACE}"/>
              </a:ext>
            </a:extLst>
          </p:cNvPr>
          <p:cNvPicPr>
            <a:picLocks noGrp="1" noChangeAspect="1"/>
          </p:cNvPicPr>
          <p:nvPr>
            <p:ph idx="1"/>
          </p:nvPr>
        </p:nvPicPr>
        <p:blipFill>
          <a:blip r:embed="rId3"/>
          <a:srcRect/>
          <a:stretch/>
        </p:blipFill>
        <p:spPr>
          <a:xfrm>
            <a:off x="1645920" y="2559254"/>
            <a:ext cx="7762240" cy="3708076"/>
          </a:xfrm>
        </p:spPr>
      </p:pic>
      <p:sp>
        <p:nvSpPr>
          <p:cNvPr id="4" name="TextBox 3">
            <a:extLst>
              <a:ext uri="{FF2B5EF4-FFF2-40B4-BE49-F238E27FC236}">
                <a16:creationId xmlns:a16="http://schemas.microsoft.com/office/drawing/2014/main" xmlns="" id="{1C898971-4709-0D4A-830D-774923131059}"/>
              </a:ext>
            </a:extLst>
          </p:cNvPr>
          <p:cNvSpPr txBox="1"/>
          <p:nvPr/>
        </p:nvSpPr>
        <p:spPr>
          <a:xfrm>
            <a:off x="355600" y="1493328"/>
            <a:ext cx="11480799"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Q: Given current w, should we make it bigger or smaller?</a:t>
            </a:r>
          </a:p>
          <a:p>
            <a:pPr algn="just"/>
            <a:r>
              <a:rPr lang="en-US" sz="2800" dirty="0">
                <a:latin typeface="Times New Roman" panose="02020603050405020304" pitchFamily="18" charset="0"/>
                <a:cs typeface="Times New Roman" panose="02020603050405020304" pitchFamily="18" charset="0"/>
              </a:rPr>
              <a:t>A: Move </a:t>
            </a:r>
            <a:r>
              <a:rPr lang="en-US" sz="2800" i="1" dirty="0">
                <a:latin typeface="Times New Roman" panose="02020603050405020304" pitchFamily="18" charset="0"/>
                <a:cs typeface="Times New Roman" panose="02020603050405020304" pitchFamily="18" charset="0"/>
              </a:rPr>
              <a:t>w </a:t>
            </a:r>
            <a:r>
              <a:rPr lang="en-US" sz="2800" dirty="0">
                <a:latin typeface="Times New Roman" panose="02020603050405020304" pitchFamily="18" charset="0"/>
                <a:cs typeface="Times New Roman" panose="02020603050405020304" pitchFamily="18" charset="0"/>
              </a:rPr>
              <a:t>in the reverse direction from the slope of the function </a:t>
            </a:r>
          </a:p>
        </p:txBody>
      </p:sp>
      <p:sp>
        <p:nvSpPr>
          <p:cNvPr id="8" name="TextBox 7">
            <a:extLst>
              <a:ext uri="{FF2B5EF4-FFF2-40B4-BE49-F238E27FC236}">
                <a16:creationId xmlns:a16="http://schemas.microsoft.com/office/drawing/2014/main" xmlns="" id="{53E91118-2BC0-DD42-A99C-FF5E0FFE56A3}"/>
              </a:ext>
            </a:extLst>
          </p:cNvPr>
          <p:cNvSpPr txBox="1"/>
          <p:nvPr/>
        </p:nvSpPr>
        <p:spPr>
          <a:xfrm>
            <a:off x="-304800" y="4847355"/>
            <a:ext cx="4470400" cy="523220"/>
          </a:xfrm>
          <a:prstGeom prst="rect">
            <a:avLst/>
          </a:prstGeom>
          <a:noFill/>
        </p:spPr>
        <p:txBody>
          <a:bodyPr wrap="square" rtlCol="0">
            <a:spAutoFit/>
          </a:bodyPr>
          <a:lstStyle/>
          <a:p>
            <a:pPr lvl="1"/>
            <a:r>
              <a:rPr lang="en-US" sz="2800" dirty="0">
                <a:latin typeface="Times New Roman" panose="02020603050405020304" pitchFamily="18" charset="0"/>
                <a:cs typeface="Times New Roman" panose="02020603050405020304" pitchFamily="18" charset="0"/>
              </a:rPr>
              <a:t>So we'll move positive</a:t>
            </a:r>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85</a:t>
            </a:fld>
            <a:endParaRPr lang="en-US"/>
          </a:p>
        </p:txBody>
      </p:sp>
    </p:spTree>
    <p:extLst>
      <p:ext uri="{BB962C8B-B14F-4D97-AF65-F5344CB8AC3E}">
        <p14:creationId xmlns:p14="http://schemas.microsoft.com/office/powerpoint/2010/main" val="221853846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7A373B-1D37-A040-A008-407AC8DD6FCD}"/>
              </a:ext>
            </a:extLst>
          </p:cNvPr>
          <p:cNvSpPr>
            <a:spLocks noGrp="1"/>
          </p:cNvSpPr>
          <p:nvPr>
            <p:ph type="title"/>
          </p:nvPr>
        </p:nvSpPr>
        <p:spPr>
          <a:xfrm>
            <a:off x="762000" y="89639"/>
            <a:ext cx="10515600" cy="1325563"/>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Let's first visualize for a single scalar w</a:t>
            </a:r>
          </a:p>
        </p:txBody>
      </p:sp>
      <p:pic>
        <p:nvPicPr>
          <p:cNvPr id="6" name="Content Placeholder 5">
            <a:extLst>
              <a:ext uri="{FF2B5EF4-FFF2-40B4-BE49-F238E27FC236}">
                <a16:creationId xmlns:a16="http://schemas.microsoft.com/office/drawing/2014/main" xmlns="" id="{9030B0AC-EA0C-A44B-A56C-67D6EC434ACE}"/>
              </a:ext>
            </a:extLst>
          </p:cNvPr>
          <p:cNvPicPr>
            <a:picLocks noGrp="1" noChangeAspect="1"/>
          </p:cNvPicPr>
          <p:nvPr>
            <p:ph idx="1"/>
          </p:nvPr>
        </p:nvPicPr>
        <p:blipFill>
          <a:blip r:embed="rId3"/>
          <a:srcRect/>
          <a:stretch/>
        </p:blipFill>
        <p:spPr>
          <a:xfrm>
            <a:off x="1828800" y="2559254"/>
            <a:ext cx="7651576" cy="3655211"/>
          </a:xfrm>
        </p:spPr>
      </p:pic>
      <p:sp>
        <p:nvSpPr>
          <p:cNvPr id="4" name="TextBox 3">
            <a:extLst>
              <a:ext uri="{FF2B5EF4-FFF2-40B4-BE49-F238E27FC236}">
                <a16:creationId xmlns:a16="http://schemas.microsoft.com/office/drawing/2014/main" xmlns="" id="{1C898971-4709-0D4A-830D-774923131059}"/>
              </a:ext>
            </a:extLst>
          </p:cNvPr>
          <p:cNvSpPr txBox="1"/>
          <p:nvPr/>
        </p:nvSpPr>
        <p:spPr>
          <a:xfrm>
            <a:off x="711201" y="1415202"/>
            <a:ext cx="11480799"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Q: Given current w, should we make it bigger or smaller?</a:t>
            </a:r>
          </a:p>
          <a:p>
            <a:pPr algn="just"/>
            <a:r>
              <a:rPr lang="en-US" sz="2800" dirty="0">
                <a:latin typeface="Times New Roman" panose="02020603050405020304" pitchFamily="18" charset="0"/>
                <a:cs typeface="Times New Roman" panose="02020603050405020304" pitchFamily="18" charset="0"/>
              </a:rPr>
              <a:t>A: Move </a:t>
            </a:r>
            <a:r>
              <a:rPr lang="en-US" sz="2800" i="1" dirty="0">
                <a:latin typeface="Times New Roman" panose="02020603050405020304" pitchFamily="18" charset="0"/>
                <a:cs typeface="Times New Roman" panose="02020603050405020304" pitchFamily="18" charset="0"/>
              </a:rPr>
              <a:t>w </a:t>
            </a:r>
            <a:r>
              <a:rPr lang="en-US" sz="2800" dirty="0">
                <a:latin typeface="Times New Roman" panose="02020603050405020304" pitchFamily="18" charset="0"/>
                <a:cs typeface="Times New Roman" panose="02020603050405020304" pitchFamily="18" charset="0"/>
              </a:rPr>
              <a:t>in the reverse direction from the slope of the function </a:t>
            </a:r>
          </a:p>
        </p:txBody>
      </p:sp>
      <p:sp>
        <p:nvSpPr>
          <p:cNvPr id="7" name="TextBox 6">
            <a:extLst>
              <a:ext uri="{FF2B5EF4-FFF2-40B4-BE49-F238E27FC236}">
                <a16:creationId xmlns:a16="http://schemas.microsoft.com/office/drawing/2014/main" xmlns="" id="{53E2C771-659F-464B-8A98-47EB45CFD936}"/>
              </a:ext>
            </a:extLst>
          </p:cNvPr>
          <p:cNvSpPr txBox="1"/>
          <p:nvPr/>
        </p:nvSpPr>
        <p:spPr>
          <a:xfrm>
            <a:off x="-304800" y="4847355"/>
            <a:ext cx="4470400" cy="523220"/>
          </a:xfrm>
          <a:prstGeom prst="rect">
            <a:avLst/>
          </a:prstGeom>
          <a:noFill/>
        </p:spPr>
        <p:txBody>
          <a:bodyPr wrap="square" rtlCol="0">
            <a:spAutoFit/>
          </a:bodyPr>
          <a:lstStyle/>
          <a:p>
            <a:pPr lvl="1"/>
            <a:r>
              <a:rPr lang="en-US" sz="2800" dirty="0">
                <a:latin typeface="Times New Roman" panose="02020603050405020304" pitchFamily="18" charset="0"/>
                <a:cs typeface="Times New Roman" panose="02020603050405020304" pitchFamily="18" charset="0"/>
              </a:rPr>
              <a:t>So we'll move positive</a:t>
            </a:r>
          </a:p>
        </p:txBody>
      </p:sp>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86</a:t>
            </a:fld>
            <a:endParaRPr lang="en-US"/>
          </a:p>
        </p:txBody>
      </p:sp>
    </p:spTree>
    <p:extLst>
      <p:ext uri="{BB962C8B-B14F-4D97-AF65-F5344CB8AC3E}">
        <p14:creationId xmlns:p14="http://schemas.microsoft.com/office/powerpoint/2010/main" val="26431358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140124-5294-334D-B89C-01146A57E3B2}"/>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Gradients</a:t>
            </a:r>
          </a:p>
        </p:txBody>
      </p:sp>
      <p:sp>
        <p:nvSpPr>
          <p:cNvPr id="3" name="Content Placeholder 2">
            <a:extLst>
              <a:ext uri="{FF2B5EF4-FFF2-40B4-BE49-F238E27FC236}">
                <a16:creationId xmlns:a16="http://schemas.microsoft.com/office/drawing/2014/main" xmlns="" id="{5936B88E-76E3-BB46-8108-35899C0951F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gradient</a:t>
            </a:r>
            <a:r>
              <a:rPr lang="en-US" dirty="0">
                <a:latin typeface="Times New Roman" panose="02020603050405020304" pitchFamily="18" charset="0"/>
                <a:cs typeface="Times New Roman" panose="02020603050405020304" pitchFamily="18" charset="0"/>
              </a:rPr>
              <a:t> of a function of many variables is a vector pointing in the direction of the greatest increase in a function. </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Gradient Descent</a:t>
            </a:r>
            <a:r>
              <a:rPr lang="en-US" dirty="0">
                <a:latin typeface="Times New Roman" panose="02020603050405020304" pitchFamily="18" charset="0"/>
                <a:cs typeface="Times New Roman" panose="02020603050405020304" pitchFamily="18" charset="0"/>
              </a:rPr>
              <a:t>: Find the gradient of the loss function at the current point and move in the </a:t>
            </a:r>
            <a:r>
              <a:rPr lang="en-US" b="1" dirty="0">
                <a:latin typeface="Times New Roman" panose="02020603050405020304" pitchFamily="18" charset="0"/>
                <a:cs typeface="Times New Roman" panose="02020603050405020304" pitchFamily="18" charset="0"/>
              </a:rPr>
              <a:t>opposite</a:t>
            </a:r>
            <a:r>
              <a:rPr lang="en-US" dirty="0">
                <a:latin typeface="Times New Roman" panose="02020603050405020304" pitchFamily="18" charset="0"/>
                <a:cs typeface="Times New Roman" panose="02020603050405020304" pitchFamily="18" charset="0"/>
              </a:rPr>
              <a:t> direction. </a:t>
            </a: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87</a:t>
            </a:fld>
            <a:endParaRPr lang="en-US"/>
          </a:p>
        </p:txBody>
      </p:sp>
    </p:spTree>
    <p:extLst>
      <p:ext uri="{BB962C8B-B14F-4D97-AF65-F5344CB8AC3E}">
        <p14:creationId xmlns:p14="http://schemas.microsoft.com/office/powerpoint/2010/main" val="33141831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F6ADD2-99FC-F847-AE82-364B5D1FDAFF}"/>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14C2D3E-44D8-1943-BC27-BBEB5C97FDD4}"/>
                  </a:ext>
                </a:extLst>
              </p:cNvPr>
              <p:cNvSpPr>
                <a:spLocks noGrp="1"/>
              </p:cNvSpPr>
              <p:nvPr>
                <p:ph idx="1"/>
              </p:nvPr>
            </p:nvSpPr>
            <p:spPr/>
            <p:txBody>
              <a:bodyPr>
                <a:normAutofit/>
              </a:bodyPr>
              <a:lstStyle/>
              <a:p>
                <a:pPr marL="609585" indent="-609585" algn="just"/>
                <a:r>
                  <a:rPr lang="en-US" dirty="0">
                    <a:latin typeface="Times New Roman" panose="02020603050405020304" pitchFamily="18" charset="0"/>
                    <a:cs typeface="Times New Roman" panose="02020603050405020304" pitchFamily="18" charset="0"/>
                  </a:rPr>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 weighted by a </a:t>
                </a:r>
                <a:r>
                  <a:rPr lang="en-US" b="1" dirty="0">
                    <a:latin typeface="Times New Roman" panose="02020603050405020304" pitchFamily="18" charset="0"/>
                    <a:cs typeface="Times New Roman" panose="02020603050405020304" pitchFamily="18" charset="0"/>
                  </a:rPr>
                  <a:t>learning rate </a:t>
                </a:r>
                <a:r>
                  <a:rPr lang="el-GR" dirty="0">
                    <a:latin typeface="Times New Roman" panose="02020603050405020304" pitchFamily="18" charset="0"/>
                    <a:cs typeface="Times New Roman" panose="02020603050405020304" pitchFamily="18" charset="0"/>
                  </a:rPr>
                  <a:t>η </a:t>
                </a:r>
                <a:endParaRPr lang="en-US" dirty="0">
                  <a:latin typeface="Times New Roman" panose="02020603050405020304" pitchFamily="18" charset="0"/>
                  <a:cs typeface="Times New Roman" panose="02020603050405020304" pitchFamily="18" charset="0"/>
                </a:endParaRPr>
              </a:p>
              <a:p>
                <a:pPr marL="609585" indent="-609585" algn="just"/>
                <a:r>
                  <a:rPr lang="en-US" dirty="0">
                    <a:latin typeface="Times New Roman" panose="02020603050405020304" pitchFamily="18" charset="0"/>
                    <a:cs typeface="Times New Roman" panose="02020603050405020304" pitchFamily="18" charset="0"/>
                  </a:rPr>
                  <a:t>Higher learning rate means move </a:t>
                </a:r>
                <a:r>
                  <a:rPr lang="en-US" i="1" dirty="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faster</a:t>
                </a:r>
              </a:p>
              <a:p>
                <a:pPr algn="just"/>
                <a:endParaRPr lang="el-GR"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714C2D3E-44D8-1943-BC27-BBEB5C97FDD4}"/>
                  </a:ext>
                </a:extLst>
              </p:cNvPr>
              <p:cNvSpPr>
                <a:spLocks noGrp="1" noRot="1" noChangeAspect="1" noMove="1" noResize="1" noEditPoints="1" noAdjustHandles="1" noChangeArrowheads="1" noChangeShapeType="1" noTextEdit="1"/>
              </p:cNvSpPr>
              <p:nvPr>
                <p:ph idx="1"/>
              </p:nvPr>
            </p:nvSpPr>
            <p:spPr>
              <a:blipFill rotWithShape="0">
                <a:blip r:embed="rId3"/>
                <a:stretch>
                  <a:fillRect l="-1043" t="-280"/>
                </a:stretch>
              </a:blipFill>
            </p:spPr>
            <p:txBody>
              <a:bodyPr/>
              <a:lstStyle/>
              <a:p>
                <a:r>
                  <a:rPr lang="en-US">
                    <a:noFill/>
                  </a:rPr>
                  <a:t> </a:t>
                </a:r>
              </a:p>
            </p:txBody>
          </p:sp>
        </mc:Fallback>
      </mc:AlternateContent>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88</a:t>
            </a:fld>
            <a:endParaRPr lang="en-US"/>
          </a:p>
        </p:txBody>
      </p:sp>
      <p:pic>
        <p:nvPicPr>
          <p:cNvPr id="7" name="Picture 6"/>
          <p:cNvPicPr>
            <a:picLocks noChangeAspect="1"/>
          </p:cNvPicPr>
          <p:nvPr/>
        </p:nvPicPr>
        <p:blipFill>
          <a:blip r:embed="rId4"/>
          <a:stretch>
            <a:fillRect/>
          </a:stretch>
        </p:blipFill>
        <p:spPr>
          <a:xfrm>
            <a:off x="3092249" y="3649941"/>
            <a:ext cx="4625741" cy="899238"/>
          </a:xfrm>
          <a:prstGeom prst="rect">
            <a:avLst/>
          </a:prstGeom>
        </p:spPr>
      </p:pic>
    </p:spTree>
    <p:extLst>
      <p:ext uri="{BB962C8B-B14F-4D97-AF65-F5344CB8AC3E}">
        <p14:creationId xmlns:p14="http://schemas.microsoft.com/office/powerpoint/2010/main" val="140476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D06ADA-F2D6-C04F-982F-18D71DC96533}"/>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Now let's consider N dimensions</a:t>
            </a:r>
          </a:p>
        </p:txBody>
      </p:sp>
      <p:sp>
        <p:nvSpPr>
          <p:cNvPr id="3" name="Content Placeholder 2">
            <a:extLst>
              <a:ext uri="{FF2B5EF4-FFF2-40B4-BE49-F238E27FC236}">
                <a16:creationId xmlns:a16="http://schemas.microsoft.com/office/drawing/2014/main" xmlns="" id="{9A1ADC52-22E2-2F44-B800-9A0B09E186B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want to know where in the N-dimensional space (of the </a:t>
            </a:r>
            <a:r>
              <a:rPr lang="en-US" i="1"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parameters that make up </a:t>
            </a:r>
            <a:r>
              <a:rPr lang="el-GR" dirty="0">
                <a:latin typeface="Times New Roman" panose="02020603050405020304" pitchFamily="18" charset="0"/>
                <a:cs typeface="Times New Roman" panose="02020603050405020304" pitchFamily="18" charset="0"/>
              </a:rPr>
              <a:t>θ ) </a:t>
            </a:r>
            <a:r>
              <a:rPr lang="en-US" dirty="0">
                <a:latin typeface="Times New Roman" panose="02020603050405020304" pitchFamily="18" charset="0"/>
                <a:cs typeface="Times New Roman" panose="02020603050405020304" pitchFamily="18" charset="0"/>
              </a:rPr>
              <a:t>we should move. </a:t>
            </a:r>
            <a:endParaRPr lang="en-US" dirty="0" smtClean="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gradient is just such a vector; it expresses the directional components of the sharpest slope along each of the </a:t>
            </a:r>
            <a:r>
              <a:rPr lang="en-US" i="1" dirty="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dimensions. </a:t>
            </a:r>
          </a:p>
          <a:p>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89</a:t>
            </a:fld>
            <a:endParaRPr lang="en-US"/>
          </a:p>
        </p:txBody>
      </p:sp>
    </p:spTree>
    <p:extLst>
      <p:ext uri="{BB962C8B-B14F-4D97-AF65-F5344CB8AC3E}">
        <p14:creationId xmlns:p14="http://schemas.microsoft.com/office/powerpoint/2010/main" val="1141840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1">
                    <a:lumMod val="50000"/>
                  </a:schemeClr>
                </a:solidFill>
                <a:latin typeface="Times New Roman" panose="02020603050405020304" pitchFamily="18" charset="0"/>
                <a:cs typeface="Times New Roman" panose="02020603050405020304" pitchFamily="18" charset="0"/>
              </a:rPr>
              <a:t>Classification </a:t>
            </a:r>
            <a:endParaRPr lang="en-US" sz="3600" b="1"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3"/>
          <a:stretch>
            <a:fillRect/>
          </a:stretch>
        </p:blipFill>
        <p:spPr>
          <a:xfrm>
            <a:off x="914399" y="1425576"/>
            <a:ext cx="4328161" cy="4702713"/>
          </a:xfrm>
          <a:prstGeom prst="rect">
            <a:avLst/>
          </a:prstGeom>
        </p:spPr>
      </p:pic>
      <p:sp>
        <p:nvSpPr>
          <p:cNvPr id="5" name="Rectangle 4"/>
          <p:cNvSpPr/>
          <p:nvPr/>
        </p:nvSpPr>
        <p:spPr>
          <a:xfrm>
            <a:off x="5516881" y="1689020"/>
            <a:ext cx="6202678" cy="317009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Figure. illustrates the concept of a binary classification task given 30 training examples; 15 training examples are labeled as class A and 15 training examples are labeled as class B. In this scenario, our dataset is two-dimensional, which means that each example has two values associated with it: x1 and x2. Now, we can use a supervised machine learning algorithm to learn a rule—the decision boundary represented as a dashed line—that can separate those two classes and classify new data into each of those two categories given its x1 and x2 values</a:t>
            </a:r>
            <a:endParaRPr lang="en-US" sz="20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9</a:t>
            </a:fld>
            <a:endParaRPr lang="en-US"/>
          </a:p>
        </p:txBody>
      </p:sp>
    </p:spTree>
    <p:extLst>
      <p:ext uri="{BB962C8B-B14F-4D97-AF65-F5344CB8AC3E}">
        <p14:creationId xmlns:p14="http://schemas.microsoft.com/office/powerpoint/2010/main" val="34497648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C3ED57-4B62-924A-A4B3-E6D21AD5EB60}"/>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Imagine 2 dimensions, w and b</a:t>
            </a:r>
          </a:p>
        </p:txBody>
      </p:sp>
      <p:sp>
        <p:nvSpPr>
          <p:cNvPr id="3" name="Content Placeholder 2">
            <a:extLst>
              <a:ext uri="{FF2B5EF4-FFF2-40B4-BE49-F238E27FC236}">
                <a16:creationId xmlns:a16="http://schemas.microsoft.com/office/drawing/2014/main" xmlns="" id="{3337B543-A8FD-AD4C-B4C5-2B2829F19451}"/>
              </a:ext>
            </a:extLst>
          </p:cNvPr>
          <p:cNvSpPr>
            <a:spLocks noGrp="1"/>
          </p:cNvSpPr>
          <p:nvPr>
            <p:ph idx="1"/>
          </p:nvPr>
        </p:nvSpPr>
        <p:spPr>
          <a:xfrm>
            <a:off x="508000" y="2050195"/>
            <a:ext cx="3860800" cy="5202047"/>
          </a:xfrm>
        </p:spPr>
        <p:txBody>
          <a:bodyPr/>
          <a:lstStyle/>
          <a:p>
            <a:pPr algn="just"/>
            <a:r>
              <a:rPr lang="en-US" dirty="0">
                <a:latin typeface="Times New Roman" panose="02020603050405020304" pitchFamily="18" charset="0"/>
                <a:cs typeface="Times New Roman" panose="02020603050405020304" pitchFamily="18" charset="0"/>
              </a:rPr>
              <a:t>Visualizing the gradient vector at the red point</a:t>
            </a:r>
          </a:p>
          <a:p>
            <a:pPr algn="just"/>
            <a:r>
              <a:rPr lang="en-US" dirty="0">
                <a:latin typeface="Times New Roman" panose="02020603050405020304" pitchFamily="18" charset="0"/>
                <a:cs typeface="Times New Roman" panose="02020603050405020304" pitchFamily="18" charset="0"/>
              </a:rPr>
              <a:t>It has two dimensions shown in the x-y plane</a:t>
            </a:r>
          </a:p>
          <a:p>
            <a:endParaRPr lang="en-US" dirty="0"/>
          </a:p>
        </p:txBody>
      </p:sp>
      <p:pic>
        <p:nvPicPr>
          <p:cNvPr id="7" name="Picture 6">
            <a:extLst>
              <a:ext uri="{FF2B5EF4-FFF2-40B4-BE49-F238E27FC236}">
                <a16:creationId xmlns:a16="http://schemas.microsoft.com/office/drawing/2014/main" xmlns="" id="{0442E02D-FB67-6B4D-A14F-4314BF6E45E9}"/>
              </a:ext>
            </a:extLst>
          </p:cNvPr>
          <p:cNvPicPr>
            <a:picLocks noChangeAspect="1"/>
          </p:cNvPicPr>
          <p:nvPr/>
        </p:nvPicPr>
        <p:blipFill>
          <a:blip r:embed="rId3"/>
          <a:stretch>
            <a:fillRect/>
          </a:stretch>
        </p:blipFill>
        <p:spPr>
          <a:xfrm>
            <a:off x="5303520" y="1295402"/>
            <a:ext cx="6689700" cy="4887086"/>
          </a:xfrm>
          <a:prstGeom prst="rect">
            <a:avLst/>
          </a:prstGeom>
        </p:spPr>
      </p:pic>
      <p:sp>
        <p:nvSpPr>
          <p:cNvPr id="5" name="TextBox 4"/>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4" name="Slide Number Placeholder 3"/>
          <p:cNvSpPr>
            <a:spLocks noGrp="1"/>
          </p:cNvSpPr>
          <p:nvPr>
            <p:ph type="sldNum" sz="quarter" idx="12"/>
          </p:nvPr>
        </p:nvSpPr>
        <p:spPr/>
        <p:txBody>
          <a:bodyPr/>
          <a:lstStyle/>
          <a:p>
            <a:fld id="{2DC0B2A6-010F-471F-851B-4A65FEBB73C7}" type="slidenum">
              <a:rPr lang="en-US" smtClean="0"/>
              <a:t>90</a:t>
            </a:fld>
            <a:endParaRPr lang="en-US"/>
          </a:p>
        </p:txBody>
      </p:sp>
    </p:spTree>
    <p:extLst>
      <p:ext uri="{BB962C8B-B14F-4D97-AF65-F5344CB8AC3E}">
        <p14:creationId xmlns:p14="http://schemas.microsoft.com/office/powerpoint/2010/main" val="34918981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EEDE87-46EB-0C4D-81E7-0B868927B4D3}"/>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Real gradients</a:t>
            </a:r>
          </a:p>
        </p:txBody>
      </p:sp>
      <p:sp>
        <p:nvSpPr>
          <p:cNvPr id="3" name="Content Placeholder 2">
            <a:extLst>
              <a:ext uri="{FF2B5EF4-FFF2-40B4-BE49-F238E27FC236}">
                <a16:creationId xmlns:a16="http://schemas.microsoft.com/office/drawing/2014/main" xmlns="" id="{FE083CCB-A2AA-DE46-B1DF-4E36EBAC704C}"/>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Are much longer; lots and lots of weights</a:t>
            </a:r>
          </a:p>
          <a:p>
            <a:pPr algn="just"/>
            <a:r>
              <a:rPr lang="en-US" dirty="0">
                <a:latin typeface="Times New Roman" panose="02020603050405020304" pitchFamily="18" charset="0"/>
                <a:cs typeface="Times New Roman" panose="02020603050405020304" pitchFamily="18" charset="0"/>
              </a:rPr>
              <a:t>For each dimension </a:t>
            </a:r>
            <a:r>
              <a:rPr lang="en-US" i="1" dirty="0" err="1">
                <a:latin typeface="Times New Roman" panose="02020603050405020304" pitchFamily="18" charset="0"/>
                <a:cs typeface="Times New Roman" panose="02020603050405020304" pitchFamily="18" charset="0"/>
              </a:rPr>
              <a:t>w</a:t>
            </a:r>
            <a:r>
              <a:rPr lang="en-US" i="1" baseline="-25000" dirty="0" err="1">
                <a:latin typeface="Times New Roman" panose="02020603050405020304" pitchFamily="18" charset="0"/>
                <a:cs typeface="Times New Roman" panose="02020603050405020304" pitchFamily="18" charset="0"/>
              </a:rPr>
              <a:t>i</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gradient component </a:t>
            </a:r>
            <a:r>
              <a:rPr lang="en-US" i="1"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tells us the slope with respect to that variable. </a:t>
            </a:r>
          </a:p>
          <a:p>
            <a:pPr lvl="1" algn="just"/>
            <a:r>
              <a:rPr lang="en-US" sz="2800" dirty="0">
                <a:latin typeface="Times New Roman" panose="02020603050405020304" pitchFamily="18" charset="0"/>
                <a:cs typeface="Times New Roman" panose="02020603050405020304" pitchFamily="18" charset="0"/>
              </a:rPr>
              <a:t>“How much would a small change in </a:t>
            </a:r>
            <a:r>
              <a:rPr lang="en-US" sz="2800" i="1" dirty="0" err="1">
                <a:latin typeface="Times New Roman" panose="02020603050405020304" pitchFamily="18" charset="0"/>
                <a:cs typeface="Times New Roman" panose="02020603050405020304" pitchFamily="18" charset="0"/>
              </a:rPr>
              <a:t>w</a:t>
            </a:r>
            <a:r>
              <a:rPr lang="en-US" sz="2800" i="1" baseline="-25000" dirty="0" err="1">
                <a:latin typeface="Times New Roman" panose="02020603050405020304" pitchFamily="18" charset="0"/>
                <a:cs typeface="Times New Roman" panose="02020603050405020304" pitchFamily="18" charset="0"/>
              </a:rPr>
              <a:t>i</a:t>
            </a:r>
            <a:r>
              <a:rPr lang="en-US" sz="2800" i="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influence the total loss function </a:t>
            </a:r>
            <a:r>
              <a:rPr lang="en-US" sz="2800" i="1" dirty="0">
                <a:latin typeface="Times New Roman" panose="02020603050405020304" pitchFamily="18" charset="0"/>
                <a:cs typeface="Times New Roman" panose="02020603050405020304" pitchFamily="18" charset="0"/>
              </a:rPr>
              <a:t>L</a:t>
            </a:r>
            <a:r>
              <a:rPr lang="en-US" sz="2800" dirty="0">
                <a:latin typeface="Times New Roman" panose="02020603050405020304" pitchFamily="18" charset="0"/>
                <a:cs typeface="Times New Roman" panose="02020603050405020304" pitchFamily="18" charset="0"/>
              </a:rPr>
              <a:t>?” </a:t>
            </a:r>
          </a:p>
          <a:p>
            <a:pPr lvl="1" algn="just"/>
            <a:r>
              <a:rPr lang="en-US" sz="2800" dirty="0">
                <a:latin typeface="Times New Roman" panose="02020603050405020304" pitchFamily="18" charset="0"/>
                <a:cs typeface="Times New Roman" panose="02020603050405020304" pitchFamily="18" charset="0"/>
              </a:rPr>
              <a:t>We express the slope as a partial derivative ∂ of the loss ∂</a:t>
            </a:r>
            <a:r>
              <a:rPr lang="en-US" sz="2800" i="1" dirty="0" err="1">
                <a:latin typeface="Times New Roman" panose="02020603050405020304" pitchFamily="18" charset="0"/>
                <a:cs typeface="Times New Roman" panose="02020603050405020304" pitchFamily="18" charset="0"/>
              </a:rPr>
              <a:t>w</a:t>
            </a:r>
            <a:r>
              <a:rPr lang="en-US" sz="2800" i="1" baseline="-25000" dirty="0" err="1">
                <a:latin typeface="Times New Roman" panose="02020603050405020304" pitchFamily="18" charset="0"/>
                <a:cs typeface="Times New Roman" panose="02020603050405020304" pitchFamily="18" charset="0"/>
              </a:rPr>
              <a:t>i</a:t>
            </a:r>
            <a:r>
              <a:rPr lang="en-US" sz="2800" i="1"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gradient is then defined as a vector of these partials. </a:t>
            </a:r>
          </a:p>
          <a:p>
            <a:pPr lvl="1"/>
            <a:endParaRPr lang="en-US" dirty="0"/>
          </a:p>
          <a:p>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91</a:t>
            </a:fld>
            <a:endParaRPr lang="en-US"/>
          </a:p>
        </p:txBody>
      </p:sp>
    </p:spTree>
    <p:extLst>
      <p:ext uri="{BB962C8B-B14F-4D97-AF65-F5344CB8AC3E}">
        <p14:creationId xmlns:p14="http://schemas.microsoft.com/office/powerpoint/2010/main" val="12321176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E9E07-E7A5-2643-AB39-A58D67F4B7B5}"/>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The gradient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70D8BFD3-B4CB-B14D-8B26-2158BD64750A}"/>
                  </a:ext>
                </a:extLst>
              </p:cNvPr>
              <p:cNvSpPr txBox="1"/>
              <p:nvPr/>
            </p:nvSpPr>
            <p:spPr>
              <a:xfrm>
                <a:off x="480819" y="1428474"/>
                <a:ext cx="11811043" cy="89255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We’ll represent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 </m:t>
                    </m:r>
                  </m:oMath>
                </a14:m>
                <a:r>
                  <a:rPr lang="en-US" sz="2800" dirty="0">
                    <a:latin typeface="Times New Roman" panose="02020603050405020304" pitchFamily="18" charset="0"/>
                    <a:cs typeface="Times New Roman" panose="02020603050405020304" pitchFamily="18" charset="0"/>
                  </a:rPr>
                  <a:t>as </a:t>
                </a:r>
                <a:r>
                  <a:rPr lang="en-US" sz="2800" i="1" dirty="0">
                    <a:latin typeface="Times New Roman" panose="02020603050405020304" pitchFamily="18" charset="0"/>
                    <a:cs typeface="Times New Roman" panose="02020603050405020304" pitchFamily="18" charset="0"/>
                  </a:rPr>
                  <a:t>f </a:t>
                </a:r>
                <a:r>
                  <a:rPr lang="en-US" sz="2800"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x</a:t>
                </a:r>
                <a:r>
                  <a:rPr lang="en-US" sz="2800" dirty="0">
                    <a:latin typeface="Times New Roman" panose="02020603050405020304" pitchFamily="18" charset="0"/>
                    <a:cs typeface="Times New Roman" panose="02020603050405020304" pitchFamily="18" charset="0"/>
                  </a:rPr>
                  <a:t>; </a:t>
                </a:r>
                <a:r>
                  <a:rPr lang="el-GR" sz="2800" dirty="0">
                    <a:latin typeface="Times New Roman" panose="02020603050405020304" pitchFamily="18" charset="0"/>
                    <a:cs typeface="Times New Roman" panose="02020603050405020304" pitchFamily="18" charset="0"/>
                  </a:rPr>
                  <a:t>θ ) </a:t>
                </a:r>
                <a:r>
                  <a:rPr lang="en-US" sz="2800" dirty="0">
                    <a:latin typeface="Times New Roman" panose="02020603050405020304" pitchFamily="18" charset="0"/>
                    <a:cs typeface="Times New Roman" panose="02020603050405020304" pitchFamily="18" charset="0"/>
                  </a:rPr>
                  <a:t>to make the dependence on </a:t>
                </a:r>
                <a:r>
                  <a:rPr lang="el-GR" sz="2800" dirty="0">
                    <a:latin typeface="Times New Roman" panose="02020603050405020304" pitchFamily="18" charset="0"/>
                    <a:cs typeface="Times New Roman" panose="02020603050405020304" pitchFamily="18" charset="0"/>
                  </a:rPr>
                  <a:t>θ </a:t>
                </a:r>
                <a:r>
                  <a:rPr lang="en-US" sz="2800" dirty="0">
                    <a:latin typeface="Times New Roman" panose="02020603050405020304" pitchFamily="18" charset="0"/>
                    <a:cs typeface="Times New Roman" panose="02020603050405020304" pitchFamily="18" charset="0"/>
                  </a:rPr>
                  <a:t>more obvious: </a:t>
                </a:r>
              </a:p>
              <a:p>
                <a:endParaRPr lang="en-US" sz="2400" dirty="0"/>
              </a:p>
            </p:txBody>
          </p:sp>
        </mc:Choice>
        <mc:Fallback xmlns="">
          <p:sp>
            <p:nvSpPr>
              <p:cNvPr id="6" name="TextBox 5">
                <a:extLst>
                  <a:ext uri="{FF2B5EF4-FFF2-40B4-BE49-F238E27FC236}">
                    <a16:creationId xmlns:a16="http://schemas.microsoft.com/office/drawing/2014/main" xmlns="" xmlns:a14="http://schemas.microsoft.com/office/drawing/2010/main" id="{70D8BFD3-B4CB-B14D-8B26-2158BD64750A}"/>
                  </a:ext>
                </a:extLst>
              </p:cNvPr>
              <p:cNvSpPr txBox="1">
                <a:spLocks noRot="1" noChangeAspect="1" noMove="1" noResize="1" noEditPoints="1" noAdjustHandles="1" noChangeArrowheads="1" noChangeShapeType="1" noTextEdit="1"/>
              </p:cNvSpPr>
              <p:nvPr/>
            </p:nvSpPr>
            <p:spPr>
              <a:xfrm>
                <a:off x="480819" y="1428474"/>
                <a:ext cx="11811043" cy="892552"/>
              </a:xfrm>
              <a:prstGeom prst="rect">
                <a:avLst/>
              </a:prstGeom>
              <a:blipFill rotWithShape="0">
                <a:blip r:embed="rId3"/>
                <a:stretch>
                  <a:fillRect l="-1084" t="-680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xmlns="" id="{28D04486-FC7F-3E42-AA6F-DDA569C6AE51}"/>
              </a:ext>
            </a:extLst>
          </p:cNvPr>
          <p:cNvSpPr txBox="1"/>
          <p:nvPr/>
        </p:nvSpPr>
        <p:spPr>
          <a:xfrm>
            <a:off x="838200" y="4384389"/>
            <a:ext cx="9182322"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The final equation for updating </a:t>
            </a:r>
            <a:r>
              <a:rPr lang="el-GR" sz="2800" dirty="0">
                <a:latin typeface="Times New Roman" panose="02020603050405020304" pitchFamily="18" charset="0"/>
                <a:cs typeface="Times New Roman" panose="02020603050405020304" pitchFamily="18" charset="0"/>
              </a:rPr>
              <a:t>θ </a:t>
            </a:r>
            <a:r>
              <a:rPr lang="en-US" sz="2800" dirty="0">
                <a:latin typeface="Times New Roman" panose="02020603050405020304" pitchFamily="18" charset="0"/>
                <a:cs typeface="Times New Roman" panose="02020603050405020304" pitchFamily="18" charset="0"/>
              </a:rPr>
              <a:t>based on the gradient is thus </a:t>
            </a:r>
          </a:p>
        </p:txBody>
      </p:sp>
      <p:sp>
        <p:nvSpPr>
          <p:cNvPr id="3" name="Slide Number Placeholder 2"/>
          <p:cNvSpPr>
            <a:spLocks noGrp="1"/>
          </p:cNvSpPr>
          <p:nvPr>
            <p:ph type="sldNum" sz="quarter" idx="12"/>
          </p:nvPr>
        </p:nvSpPr>
        <p:spPr/>
        <p:txBody>
          <a:bodyPr/>
          <a:lstStyle/>
          <a:p>
            <a:fld id="{2DC0B2A6-010F-471F-851B-4A65FEBB73C7}" type="slidenum">
              <a:rPr lang="en-US" smtClean="0"/>
              <a:t>92</a:t>
            </a:fld>
            <a:endParaRPr lang="en-US"/>
          </a:p>
        </p:txBody>
      </p:sp>
      <p:pic>
        <p:nvPicPr>
          <p:cNvPr id="8" name="Picture 7"/>
          <p:cNvPicPr>
            <a:picLocks noChangeAspect="1"/>
          </p:cNvPicPr>
          <p:nvPr/>
        </p:nvPicPr>
        <p:blipFill>
          <a:blip r:embed="rId4"/>
          <a:stretch>
            <a:fillRect/>
          </a:stretch>
        </p:blipFill>
        <p:spPr>
          <a:xfrm>
            <a:off x="3048001" y="1909842"/>
            <a:ext cx="5722851" cy="2331532"/>
          </a:xfrm>
          <a:prstGeom prst="rect">
            <a:avLst/>
          </a:prstGeom>
        </p:spPr>
      </p:pic>
      <p:pic>
        <p:nvPicPr>
          <p:cNvPr id="10" name="Picture 9"/>
          <p:cNvPicPr>
            <a:picLocks noChangeAspect="1"/>
          </p:cNvPicPr>
          <p:nvPr/>
        </p:nvPicPr>
        <p:blipFill>
          <a:blip r:embed="rId5"/>
          <a:stretch>
            <a:fillRect/>
          </a:stretch>
        </p:blipFill>
        <p:spPr>
          <a:xfrm>
            <a:off x="3728716" y="5231453"/>
            <a:ext cx="4734568" cy="516029"/>
          </a:xfrm>
          <a:prstGeom prst="rect">
            <a:avLst/>
          </a:prstGeom>
        </p:spPr>
      </p:pic>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Tree>
    <p:extLst>
      <p:ext uri="{BB962C8B-B14F-4D97-AF65-F5344CB8AC3E}">
        <p14:creationId xmlns:p14="http://schemas.microsoft.com/office/powerpoint/2010/main" val="24576699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3E9E07-E7A5-2643-AB39-A58D67F4B7B5}"/>
              </a:ext>
            </a:extLst>
          </p:cNvPr>
          <p:cNvSpPr>
            <a:spLocks noGrp="1"/>
          </p:cNvSpPr>
          <p:nvPr>
            <p:ph type="title"/>
          </p:nvPr>
        </p:nvSpPr>
        <p:spPr>
          <a:xfrm>
            <a:off x="508000" y="159603"/>
            <a:ext cx="11728173" cy="907196"/>
          </a:xfrm>
        </p:spPr>
        <p:txBody>
          <a:bodyPr>
            <a:normAutofit fontScale="90000"/>
          </a:bodyPr>
          <a:lstStyle/>
          <a:p>
            <a:r>
              <a:rPr lang="en-US" sz="4000" b="1" dirty="0">
                <a:solidFill>
                  <a:schemeClr val="accent1">
                    <a:lumMod val="50000"/>
                  </a:schemeClr>
                </a:solidFill>
                <a:latin typeface="Times New Roman" panose="02020603050405020304" pitchFamily="18" charset="0"/>
                <a:cs typeface="Times New Roman" panose="02020603050405020304" pitchFamily="18" charset="0"/>
              </a:rPr>
              <a:t>What are these partial derivatives for logistic regression?</a:t>
            </a:r>
          </a:p>
        </p:txBody>
      </p:sp>
      <p:sp>
        <p:nvSpPr>
          <p:cNvPr id="6" name="TextBox 5">
            <a:extLst>
              <a:ext uri="{FF2B5EF4-FFF2-40B4-BE49-F238E27FC236}">
                <a16:creationId xmlns:a16="http://schemas.microsoft.com/office/drawing/2014/main" xmlns="" id="{70D8BFD3-B4CB-B14D-8B26-2158BD64750A}"/>
              </a:ext>
            </a:extLst>
          </p:cNvPr>
          <p:cNvSpPr txBox="1"/>
          <p:nvPr/>
        </p:nvSpPr>
        <p:spPr>
          <a:xfrm>
            <a:off x="676977" y="1233844"/>
            <a:ext cx="1181104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loss function</a:t>
            </a:r>
          </a:p>
        </p:txBody>
      </p:sp>
      <p:pic>
        <p:nvPicPr>
          <p:cNvPr id="4" name="Picture 3">
            <a:extLst>
              <a:ext uri="{FF2B5EF4-FFF2-40B4-BE49-F238E27FC236}">
                <a16:creationId xmlns:a16="http://schemas.microsoft.com/office/drawing/2014/main" xmlns="" id="{0709FAA3-B4AA-FE48-A523-1C313584B7E7}"/>
              </a:ext>
            </a:extLst>
          </p:cNvPr>
          <p:cNvPicPr>
            <a:picLocks noChangeAspect="1"/>
          </p:cNvPicPr>
          <p:nvPr/>
        </p:nvPicPr>
        <p:blipFill>
          <a:blip r:embed="rId3"/>
          <a:stretch>
            <a:fillRect/>
          </a:stretch>
        </p:blipFill>
        <p:spPr>
          <a:xfrm>
            <a:off x="676977" y="1922314"/>
            <a:ext cx="10915812" cy="615553"/>
          </a:xfrm>
          <a:prstGeom prst="rect">
            <a:avLst/>
          </a:prstGeom>
        </p:spPr>
      </p:pic>
      <p:pic>
        <p:nvPicPr>
          <p:cNvPr id="10" name="Picture 9">
            <a:extLst>
              <a:ext uri="{FF2B5EF4-FFF2-40B4-BE49-F238E27FC236}">
                <a16:creationId xmlns:a16="http://schemas.microsoft.com/office/drawing/2014/main" xmlns="" id="{85BD547B-91E1-E54B-8265-778F073F461A}"/>
              </a:ext>
            </a:extLst>
          </p:cNvPr>
          <p:cNvPicPr>
            <a:picLocks noChangeAspect="1"/>
          </p:cNvPicPr>
          <p:nvPr/>
        </p:nvPicPr>
        <p:blipFill>
          <a:blip r:embed="rId4"/>
          <a:stretch>
            <a:fillRect/>
          </a:stretch>
        </p:blipFill>
        <p:spPr>
          <a:xfrm>
            <a:off x="1673726" y="3878664"/>
            <a:ext cx="7281333" cy="1456267"/>
          </a:xfrm>
          <a:prstGeom prst="rect">
            <a:avLst/>
          </a:prstGeom>
        </p:spPr>
      </p:pic>
      <p:sp>
        <p:nvSpPr>
          <p:cNvPr id="11" name="TextBox 10">
            <a:extLst>
              <a:ext uri="{FF2B5EF4-FFF2-40B4-BE49-F238E27FC236}">
                <a16:creationId xmlns:a16="http://schemas.microsoft.com/office/drawing/2014/main" xmlns="" id="{CF1F3C01-18AE-C645-873B-6D77B41D3A04}"/>
              </a:ext>
            </a:extLst>
          </p:cNvPr>
          <p:cNvSpPr txBox="1"/>
          <p:nvPr/>
        </p:nvSpPr>
        <p:spPr>
          <a:xfrm>
            <a:off x="513729" y="2951081"/>
            <a:ext cx="11811043"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elegant derivative of this function</a:t>
            </a:r>
            <a:r>
              <a:rPr lang="en-US" sz="2800" dirty="0">
                <a:latin typeface="Times New Roman" panose="02020603050405020304" pitchFamily="18" charset="0"/>
                <a:cs typeface="Times New Roman" panose="02020603050405020304" pitchFamily="18" charset="0"/>
                <a:sym typeface="Wingdings" pitchFamily="2" charset="2"/>
              </a:rPr>
              <a:t> (see textbook 5.8 for derivation)</a:t>
            </a:r>
            <a:endParaRPr lang="en-US"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3" name="Slide Number Placeholder 2"/>
          <p:cNvSpPr>
            <a:spLocks noGrp="1"/>
          </p:cNvSpPr>
          <p:nvPr>
            <p:ph type="sldNum" sz="quarter" idx="12"/>
          </p:nvPr>
        </p:nvSpPr>
        <p:spPr/>
        <p:txBody>
          <a:bodyPr/>
          <a:lstStyle/>
          <a:p>
            <a:fld id="{2DC0B2A6-010F-471F-851B-4A65FEBB73C7}" type="slidenum">
              <a:rPr lang="en-US" smtClean="0"/>
              <a:t>93</a:t>
            </a:fld>
            <a:endParaRPr lang="en-US"/>
          </a:p>
        </p:txBody>
      </p:sp>
    </p:spTree>
    <p:extLst>
      <p:ext uri="{BB962C8B-B14F-4D97-AF65-F5344CB8AC3E}">
        <p14:creationId xmlns:p14="http://schemas.microsoft.com/office/powerpoint/2010/main" val="29759024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CD5D5625-7461-E948-85A9-082476166478}"/>
              </a:ext>
            </a:extLst>
          </p:cNvPr>
          <p:cNvPicPr>
            <a:picLocks noGrp="1" noChangeAspect="1"/>
          </p:cNvPicPr>
          <p:nvPr>
            <p:ph idx="1"/>
          </p:nvPr>
        </p:nvPicPr>
        <p:blipFill>
          <a:blip r:embed="rId3"/>
          <a:stretch>
            <a:fillRect/>
          </a:stretch>
        </p:blipFill>
        <p:spPr>
          <a:xfrm>
            <a:off x="1018696" y="748849"/>
            <a:ext cx="10154609" cy="5360303"/>
          </a:xfrm>
        </p:spPr>
      </p:pic>
      <p:sp>
        <p:nvSpPr>
          <p:cNvPr id="3" name="Rectangle 2">
            <a:extLst>
              <a:ext uri="{FF2B5EF4-FFF2-40B4-BE49-F238E27FC236}">
                <a16:creationId xmlns:a16="http://schemas.microsoft.com/office/drawing/2014/main" xmlns="" id="{BAC7FF2A-A246-C74D-9B12-568B747E9527}"/>
              </a:ext>
            </a:extLst>
          </p:cNvPr>
          <p:cNvSpPr/>
          <p:nvPr/>
        </p:nvSpPr>
        <p:spPr>
          <a:xfrm>
            <a:off x="3149600" y="3225800"/>
            <a:ext cx="111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xmlns="" id="{2459507E-A295-CF40-B6EC-E3AB0209F6DA}"/>
              </a:ext>
            </a:extLst>
          </p:cNvPr>
          <p:cNvSpPr/>
          <p:nvPr/>
        </p:nvSpPr>
        <p:spPr>
          <a:xfrm>
            <a:off x="3708400" y="3124199"/>
            <a:ext cx="111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extBox 6"/>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2" name="Slide Number Placeholder 1"/>
          <p:cNvSpPr>
            <a:spLocks noGrp="1"/>
          </p:cNvSpPr>
          <p:nvPr>
            <p:ph type="sldNum" sz="quarter" idx="12"/>
          </p:nvPr>
        </p:nvSpPr>
        <p:spPr/>
        <p:txBody>
          <a:bodyPr/>
          <a:lstStyle/>
          <a:p>
            <a:fld id="{2DC0B2A6-010F-471F-851B-4A65FEBB73C7}" type="slidenum">
              <a:rPr lang="en-US" smtClean="0"/>
              <a:t>94</a:t>
            </a:fld>
            <a:endParaRPr lang="en-US"/>
          </a:p>
        </p:txBody>
      </p:sp>
    </p:spTree>
    <p:extLst>
      <p:ext uri="{BB962C8B-B14F-4D97-AF65-F5344CB8AC3E}">
        <p14:creationId xmlns:p14="http://schemas.microsoft.com/office/powerpoint/2010/main" val="28978375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293E9D-B3C4-DC49-AFD3-433D0F3EECAE}"/>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Hyperparameters</a:t>
            </a:r>
          </a:p>
        </p:txBody>
      </p:sp>
      <p:sp>
        <p:nvSpPr>
          <p:cNvPr id="3" name="Content Placeholder 2">
            <a:extLst>
              <a:ext uri="{FF2B5EF4-FFF2-40B4-BE49-F238E27FC236}">
                <a16:creationId xmlns:a16="http://schemas.microsoft.com/office/drawing/2014/main" xmlns="" id="{536A7380-8927-AE4A-AAD6-1B8D1FA7B1DD}"/>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The learning rate </a:t>
            </a:r>
            <a:r>
              <a:rPr lang="el-GR" dirty="0">
                <a:latin typeface="Times New Roman" panose="02020603050405020304" pitchFamily="18" charset="0"/>
                <a:cs typeface="Times New Roman" panose="02020603050405020304" pitchFamily="18" charset="0"/>
              </a:rPr>
              <a:t>η</a:t>
            </a:r>
            <a:r>
              <a:rPr lang="en-US" dirty="0">
                <a:latin typeface="Times New Roman" panose="02020603050405020304" pitchFamily="18" charset="0"/>
                <a:cs typeface="Times New Roman" panose="02020603050405020304" pitchFamily="18" charset="0"/>
              </a:rPr>
              <a:t> is a </a:t>
            </a:r>
            <a:r>
              <a:rPr lang="en-US" b="1" dirty="0">
                <a:latin typeface="Times New Roman" panose="02020603050405020304" pitchFamily="18" charset="0"/>
                <a:cs typeface="Times New Roman" panose="02020603050405020304" pitchFamily="18" charset="0"/>
              </a:rPr>
              <a:t>hyperparameter</a:t>
            </a:r>
          </a:p>
          <a:p>
            <a:pPr lvl="1" algn="just"/>
            <a:r>
              <a:rPr lang="en-US" sz="2800" dirty="0">
                <a:latin typeface="Times New Roman" panose="02020603050405020304" pitchFamily="18" charset="0"/>
                <a:cs typeface="Times New Roman" panose="02020603050405020304" pitchFamily="18" charset="0"/>
              </a:rPr>
              <a:t>too high: the learner will take big steps and overshoot</a:t>
            </a:r>
          </a:p>
          <a:p>
            <a:pPr lvl="1" algn="just"/>
            <a:r>
              <a:rPr lang="en-US" sz="2800" dirty="0">
                <a:latin typeface="Times New Roman" panose="02020603050405020304" pitchFamily="18" charset="0"/>
                <a:cs typeface="Times New Roman" panose="02020603050405020304" pitchFamily="18" charset="0"/>
              </a:rPr>
              <a:t>too low: the learner will take too long</a:t>
            </a:r>
          </a:p>
          <a:p>
            <a:pPr algn="just"/>
            <a:r>
              <a:rPr lang="en-US" dirty="0">
                <a:latin typeface="Times New Roman" panose="02020603050405020304" pitchFamily="18" charset="0"/>
                <a:cs typeface="Times New Roman" panose="02020603050405020304" pitchFamily="18" charset="0"/>
              </a:rPr>
              <a:t>Hyperparameters:</a:t>
            </a:r>
          </a:p>
          <a:p>
            <a:pPr marL="609585" indent="-609585" algn="just"/>
            <a:r>
              <a:rPr lang="en-US" dirty="0">
                <a:latin typeface="Times New Roman" panose="02020603050405020304" pitchFamily="18" charset="0"/>
                <a:cs typeface="Times New Roman" panose="02020603050405020304" pitchFamily="18" charset="0"/>
              </a:rPr>
              <a:t>Briefly, a special kind of parameter for an ML model</a:t>
            </a:r>
          </a:p>
          <a:p>
            <a:pPr marL="609585" indent="-609585" algn="just"/>
            <a:r>
              <a:rPr lang="en-US" dirty="0">
                <a:latin typeface="Times New Roman" panose="02020603050405020304" pitchFamily="18" charset="0"/>
                <a:cs typeface="Times New Roman" panose="02020603050405020304" pitchFamily="18" charset="0"/>
              </a:rPr>
              <a:t>Instead of being learned by algorithm from supervision (like regular parameters), they are chosen by algorithm designer.</a:t>
            </a:r>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95</a:t>
            </a:fld>
            <a:endParaRPr lang="en-US"/>
          </a:p>
        </p:txBody>
      </p:sp>
    </p:spTree>
    <p:extLst>
      <p:ext uri="{BB962C8B-B14F-4D97-AF65-F5344CB8AC3E}">
        <p14:creationId xmlns:p14="http://schemas.microsoft.com/office/powerpoint/2010/main" val="401823672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idx="1"/>
          </p:nvPr>
        </p:nvSpPr>
        <p:spPr>
          <a:xfrm>
            <a:off x="866275" y="2418080"/>
            <a:ext cx="10116150" cy="1445260"/>
          </a:xfrm>
        </p:spPr>
        <p:txBody>
          <a:bodyPr>
            <a:noAutofit/>
          </a:bodyPr>
          <a:lstStyle/>
          <a:p>
            <a:pPr marL="0" indent="0">
              <a:buNone/>
            </a:pPr>
            <a:r>
              <a:rPr lang="en-US" sz="4400" b="1" dirty="0">
                <a:solidFill>
                  <a:schemeClr val="accent1">
                    <a:lumMod val="50000"/>
                  </a:schemeClr>
                </a:solidFill>
                <a:latin typeface="Times New Roman" panose="02020603050405020304" pitchFamily="18" charset="0"/>
                <a:cs typeface="Times New Roman" panose="02020603050405020304" pitchFamily="18" charset="0"/>
              </a:rPr>
              <a:t>Stochastic </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gradient </a:t>
            </a:r>
            <a:r>
              <a:rPr lang="en-US" sz="4400" b="1" dirty="0">
                <a:solidFill>
                  <a:schemeClr val="accent1">
                    <a:lumMod val="50000"/>
                  </a:schemeClr>
                </a:solidFill>
                <a:latin typeface="Times New Roman" panose="02020603050405020304" pitchFamily="18" charset="0"/>
                <a:cs typeface="Times New Roman" panose="02020603050405020304" pitchFamily="18" charset="0"/>
              </a:rPr>
              <a:t>d</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escent</a:t>
            </a:r>
            <a:r>
              <a:rPr lang="en-US" sz="4400" b="1" dirty="0">
                <a:solidFill>
                  <a:schemeClr val="accent1">
                    <a:lumMod val="50000"/>
                  </a:schemeClr>
                </a:solidFill>
                <a:latin typeface="Times New Roman" panose="02020603050405020304" pitchFamily="18" charset="0"/>
                <a:cs typeface="Times New Roman" panose="02020603050405020304" pitchFamily="18" charset="0"/>
              </a:rPr>
              <a:t>: </a:t>
            </a:r>
            <a:r>
              <a:rPr lang="en-US" sz="4400" b="1" dirty="0" smtClean="0">
                <a:solidFill>
                  <a:schemeClr val="accent1">
                    <a:lumMod val="50000"/>
                  </a:schemeClr>
                </a:solidFill>
                <a:latin typeface="Times New Roman" panose="02020603050405020304" pitchFamily="18" charset="0"/>
                <a:cs typeface="Times New Roman" panose="02020603050405020304" pitchFamily="18" charset="0"/>
              </a:rPr>
              <a:t>an </a:t>
            </a:r>
            <a:r>
              <a:rPr lang="en-US" sz="4400" b="1" dirty="0">
                <a:solidFill>
                  <a:schemeClr val="accent1">
                    <a:lumMod val="50000"/>
                  </a:schemeClr>
                </a:solidFill>
                <a:latin typeface="Times New Roman" panose="02020603050405020304" pitchFamily="18" charset="0"/>
                <a:cs typeface="Times New Roman" panose="02020603050405020304" pitchFamily="18" charset="0"/>
              </a:rPr>
              <a:t>example and more details</a:t>
            </a:r>
          </a:p>
        </p:txBody>
      </p:sp>
      <p:sp>
        <p:nvSpPr>
          <p:cNvPr id="2" name="Slide Number Placeholder 1"/>
          <p:cNvSpPr>
            <a:spLocks noGrp="1"/>
          </p:cNvSpPr>
          <p:nvPr>
            <p:ph type="sldNum" sz="quarter" idx="12"/>
          </p:nvPr>
        </p:nvSpPr>
        <p:spPr/>
        <p:txBody>
          <a:bodyPr/>
          <a:lstStyle/>
          <a:p>
            <a:fld id="{2DC0B2A6-010F-471F-851B-4A65FEBB73C7}" type="slidenum">
              <a:rPr lang="en-US" smtClean="0"/>
              <a:t>96</a:t>
            </a:fld>
            <a:endParaRPr lang="en-US"/>
          </a:p>
        </p:txBody>
      </p:sp>
    </p:spTree>
    <p:extLst>
      <p:ext uri="{BB962C8B-B14F-4D97-AF65-F5344CB8AC3E}">
        <p14:creationId xmlns:p14="http://schemas.microsoft.com/office/powerpoint/2010/main" val="1831267855"/>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293E9D-B3C4-DC49-AFD3-433D0F3EECAE}"/>
              </a:ext>
            </a:extLst>
          </p:cNvPr>
          <p:cNvSpPr>
            <a:spLocks noGrp="1"/>
          </p:cNvSpPr>
          <p:nvPr>
            <p:ph type="title"/>
          </p:nvPr>
        </p:nvSpPr>
        <p:spPr>
          <a:xfrm>
            <a:off x="1097280" y="381001"/>
            <a:ext cx="10058400" cy="907196"/>
          </a:xfrm>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Working through an example</a:t>
            </a:r>
          </a:p>
        </p:txBody>
      </p:sp>
      <p:sp>
        <p:nvSpPr>
          <p:cNvPr id="3" name="Content Placeholder 2">
            <a:extLst>
              <a:ext uri="{FF2B5EF4-FFF2-40B4-BE49-F238E27FC236}">
                <a16:creationId xmlns:a16="http://schemas.microsoft.com/office/drawing/2014/main" xmlns="" id="{536A7380-8927-AE4A-AAD6-1B8D1FA7B1DD}"/>
              </a:ext>
            </a:extLst>
          </p:cNvPr>
          <p:cNvSpPr>
            <a:spLocks noGrp="1"/>
          </p:cNvSpPr>
          <p:nvPr>
            <p:ph idx="1"/>
          </p:nvPr>
        </p:nvSpPr>
        <p:spPr>
          <a:xfrm>
            <a:off x="1097280" y="1600200"/>
            <a:ext cx="10993120" cy="4572000"/>
          </a:xfrm>
        </p:spPr>
        <p:txBody>
          <a:bodyPr>
            <a:normAutofit/>
          </a:bodyPr>
          <a:lstStyle/>
          <a:p>
            <a:r>
              <a:rPr lang="en-US" dirty="0">
                <a:latin typeface="Times New Roman" panose="02020603050405020304" pitchFamily="18" charset="0"/>
                <a:cs typeface="Times New Roman" panose="02020603050405020304" pitchFamily="18" charset="0"/>
              </a:rPr>
              <a:t>One step of gradient descent</a:t>
            </a:r>
          </a:p>
          <a:p>
            <a:r>
              <a:rPr lang="en-US" dirty="0">
                <a:latin typeface="Times New Roman" panose="02020603050405020304" pitchFamily="18" charset="0"/>
                <a:cs typeface="Times New Roman" panose="02020603050405020304" pitchFamily="18" charset="0"/>
              </a:rPr>
              <a:t>A mini-sentiment example, where the true y=1 (positive)</a:t>
            </a:r>
          </a:p>
          <a:p>
            <a:r>
              <a:rPr lang="en-US" dirty="0">
                <a:latin typeface="Times New Roman" panose="02020603050405020304" pitchFamily="18" charset="0"/>
                <a:cs typeface="Times New Roman" panose="02020603050405020304" pitchFamily="18" charset="0"/>
              </a:rPr>
              <a:t>Two features:</a:t>
            </a:r>
          </a:p>
          <a:p>
            <a:pPr marL="924961" lvl="4" indent="0">
              <a:buNone/>
            </a:pP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(count of positive lexicon words) </a:t>
            </a:r>
          </a:p>
          <a:p>
            <a:pPr marL="924961" lvl="4" indent="0">
              <a:buNone/>
            </a:pP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(count of negative lexicon words) </a:t>
            </a:r>
          </a:p>
          <a:p>
            <a:pPr marL="12700" lvl="3" indent="0">
              <a:buNone/>
            </a:pPr>
            <a:r>
              <a:rPr lang="en-US" sz="2800" dirty="0">
                <a:latin typeface="Times New Roman" panose="02020603050405020304" pitchFamily="18" charset="0"/>
                <a:cs typeface="Times New Roman" panose="02020603050405020304" pitchFamily="18" charset="0"/>
              </a:rPr>
              <a:t>Assume 3 parameters (2 weights and 1 bias) in Θ</a:t>
            </a:r>
            <a:r>
              <a:rPr lang="en-US" sz="2800" baseline="30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 are zero:</a:t>
            </a:r>
            <a:endParaRPr lang="en-US" sz="2800" baseline="30000" dirty="0">
              <a:latin typeface="Times New Roman" panose="02020603050405020304" pitchFamily="18" charset="0"/>
              <a:cs typeface="Times New Roman" panose="02020603050405020304" pitchFamily="18" charset="0"/>
            </a:endParaRPr>
          </a:p>
          <a:p>
            <a:pPr marL="990575" lvl="4" indent="-65616">
              <a:buNone/>
            </a:pPr>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buNone/>
            </a:pPr>
            <a:r>
              <a:rPr lang="el-GR" sz="2800" dirty="0">
                <a:latin typeface="Times New Roman" panose="02020603050405020304" pitchFamily="18" charset="0"/>
                <a:cs typeface="Times New Roman" panose="02020603050405020304" pitchFamily="18" charset="0"/>
              </a:rPr>
              <a:t>η = 0.1 </a:t>
            </a:r>
          </a:p>
          <a:p>
            <a:pPr marL="582069" lvl="3" indent="0">
              <a:buNone/>
            </a:pPr>
            <a:endParaRPr lang="en-US" sz="3200" dirty="0"/>
          </a:p>
          <a:p>
            <a:endParaRPr lang="en-US" dirty="0"/>
          </a:p>
          <a:p>
            <a:endParaRPr lang="en-US" dirty="0"/>
          </a:p>
        </p:txBody>
      </p:sp>
      <p:sp>
        <p:nvSpPr>
          <p:cNvPr id="4" name="TextBox 3"/>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5" name="Slide Number Placeholder 4"/>
          <p:cNvSpPr>
            <a:spLocks noGrp="1"/>
          </p:cNvSpPr>
          <p:nvPr>
            <p:ph type="sldNum" sz="quarter" idx="12"/>
          </p:nvPr>
        </p:nvSpPr>
        <p:spPr/>
        <p:txBody>
          <a:bodyPr/>
          <a:lstStyle/>
          <a:p>
            <a:fld id="{2DC0B2A6-010F-471F-851B-4A65FEBB73C7}" type="slidenum">
              <a:rPr lang="en-US" smtClean="0"/>
              <a:t>97</a:t>
            </a:fld>
            <a:endParaRPr lang="en-US"/>
          </a:p>
        </p:txBody>
      </p:sp>
    </p:spTree>
    <p:extLst>
      <p:ext uri="{BB962C8B-B14F-4D97-AF65-F5344CB8AC3E}">
        <p14:creationId xmlns:p14="http://schemas.microsoft.com/office/powerpoint/2010/main" val="33134233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sp>
        <p:nvSpPr>
          <p:cNvPr id="3" name="Content Placeholder 2">
            <a:extLst>
              <a:ext uri="{FF2B5EF4-FFF2-40B4-BE49-F238E27FC236}">
                <a16:creationId xmlns:a16="http://schemas.microsoft.com/office/drawing/2014/main" xmlns="" id="{0DCBFD42-F94D-4E47-AABB-54BBCFA4634F}"/>
              </a:ext>
            </a:extLst>
          </p:cNvPr>
          <p:cNvSpPr>
            <a:spLocks noGrp="1"/>
          </p:cNvSpPr>
          <p:nvPr>
            <p:ph idx="1"/>
          </p:nvPr>
        </p:nvSpPr>
        <p:spPr>
          <a:xfrm>
            <a:off x="1066798" y="1143000"/>
            <a:ext cx="10058401" cy="4572000"/>
          </a:xfrm>
        </p:spPr>
        <p:txBody>
          <a:bodyPr/>
          <a:lstStyle/>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step for update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is:</a:t>
            </a:r>
          </a:p>
          <a:p>
            <a:pPr marL="0" indent="0">
              <a:buNone/>
            </a:pPr>
            <a:r>
              <a:rPr lang="en-US" dirty="0" smtClean="0">
                <a:latin typeface="Calibri" panose="020F0502020204030204" pitchFamily="34" charset="0"/>
                <a:cs typeface="Calibri" panose="020F0502020204030204" pitchFamily="34" charset="0"/>
              </a:rPr>
              <a:t>                </a:t>
            </a:r>
          </a:p>
          <a:p>
            <a:r>
              <a:rPr lang="en-US" sz="3200" dirty="0" smtClean="0">
                <a:latin typeface="Times New Roman" panose="02020603050405020304" pitchFamily="18" charset="0"/>
                <a:cs typeface="Times New Roman" panose="02020603050405020304" pitchFamily="18" charset="0"/>
              </a:rPr>
              <a:t>where</a:t>
            </a:r>
            <a:endParaRPr lang="en-US" sz="1600" dirty="0">
              <a:latin typeface="Times New Roman" panose="02020603050405020304" pitchFamily="18" charset="0"/>
              <a:cs typeface="Times New Roman" panose="02020603050405020304" pitchFamily="18" charset="0"/>
            </a:endParaRPr>
          </a:p>
          <a:p>
            <a:endParaRPr lang="en-US" sz="533" dirty="0">
              <a:latin typeface="Calibri" panose="020F0502020204030204" pitchFamily="34" charset="0"/>
              <a:cs typeface="Calibri" panose="020F0502020204030204" pitchFamily="34" charset="0"/>
            </a:endParaRPr>
          </a:p>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Gradient </a:t>
            </a:r>
            <a:r>
              <a:rPr lang="en-US" dirty="0">
                <a:latin typeface="Times New Roman" panose="02020603050405020304" pitchFamily="18" charset="0"/>
                <a:cs typeface="Times New Roman" panose="02020603050405020304" pitchFamily="18" charset="0"/>
              </a:rPr>
              <a:t>vector has 3 dimensions:</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3"/>
          <a:stretch>
            <a:fillRect/>
          </a:stretch>
        </p:blipFill>
        <p:spPr>
          <a:xfrm>
            <a:off x="463550" y="4724336"/>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8385228" y="685800"/>
            <a:ext cx="4026743" cy="1364348"/>
          </a:xfrm>
          <a:prstGeom prst="rect">
            <a:avLst/>
          </a:prstGeom>
          <a:noFill/>
        </p:spPr>
        <p:txBody>
          <a:bodyPr wrap="none" rtlCol="0">
            <a:spAutoFit/>
          </a:bodyPr>
          <a:lstStyle/>
          <a:p>
            <a:pPr marL="990575" lvl="4" indent="-65616"/>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a:t>
            </a:r>
            <a:r>
              <a:rPr lang="el-GR" sz="2800" dirty="0">
                <a:latin typeface="Times New Roman" panose="02020603050405020304" pitchFamily="18" charset="0"/>
                <a:cs typeface="Times New Roman" panose="02020603050405020304" pitchFamily="18" charset="0"/>
              </a:rPr>
              <a:t> </a:t>
            </a:r>
          </a:p>
          <a:p>
            <a:endParaRPr lang="en-US" sz="2400" dirty="0"/>
          </a:p>
        </p:txBody>
      </p:sp>
      <p:pic>
        <p:nvPicPr>
          <p:cNvPr id="9" name="Picture 8">
            <a:extLst>
              <a:ext uri="{FF2B5EF4-FFF2-40B4-BE49-F238E27FC236}">
                <a16:creationId xmlns:a16="http://schemas.microsoft.com/office/drawing/2014/main" xmlns="" id="{A8323F93-4A96-254E-94F9-D549FD4FBC02}"/>
              </a:ext>
            </a:extLst>
          </p:cNvPr>
          <p:cNvPicPr>
            <a:picLocks noChangeAspect="1"/>
          </p:cNvPicPr>
          <p:nvPr/>
        </p:nvPicPr>
        <p:blipFill>
          <a:blip r:embed="rId4"/>
          <a:stretch>
            <a:fillRect/>
          </a:stretch>
        </p:blipFill>
        <p:spPr>
          <a:xfrm>
            <a:off x="5408354" y="2679720"/>
            <a:ext cx="4752999" cy="950600"/>
          </a:xfrm>
          <a:prstGeom prst="rect">
            <a:avLst/>
          </a:prstGeom>
        </p:spPr>
      </p:pic>
      <p:sp>
        <p:nvSpPr>
          <p:cNvPr id="4" name="Rectangle 3">
            <a:extLst>
              <a:ext uri="{FF2B5EF4-FFF2-40B4-BE49-F238E27FC236}">
                <a16:creationId xmlns:a16="http://schemas.microsoft.com/office/drawing/2014/main" xmlns="" id="{39A93EA9-9E7B-7B4E-B906-493E769E41EB}"/>
              </a:ext>
            </a:extLst>
          </p:cNvPr>
          <p:cNvSpPr/>
          <p:nvPr/>
        </p:nvSpPr>
        <p:spPr>
          <a:xfrm>
            <a:off x="2946400" y="4653837"/>
            <a:ext cx="3145464"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xmlns="" id="{BAF8564C-13C5-A341-A1F8-9BA98178C618}"/>
              </a:ext>
            </a:extLst>
          </p:cNvPr>
          <p:cNvSpPr/>
          <p:nvPr/>
        </p:nvSpPr>
        <p:spPr>
          <a:xfrm>
            <a:off x="6100139" y="4680112"/>
            <a:ext cx="5628308"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98</a:t>
            </a:fld>
            <a:endParaRPr lang="en-US"/>
          </a:p>
        </p:txBody>
      </p:sp>
      <p:pic>
        <p:nvPicPr>
          <p:cNvPr id="12" name="Picture 11"/>
          <p:cNvPicPr>
            <a:picLocks noChangeAspect="1"/>
          </p:cNvPicPr>
          <p:nvPr/>
        </p:nvPicPr>
        <p:blipFill>
          <a:blip r:embed="rId5"/>
          <a:stretch>
            <a:fillRect/>
          </a:stretch>
        </p:blipFill>
        <p:spPr>
          <a:xfrm>
            <a:off x="4623029" y="2102190"/>
            <a:ext cx="4928417" cy="502899"/>
          </a:xfrm>
          <a:prstGeom prst="rect">
            <a:avLst/>
          </a:prstGeom>
        </p:spPr>
      </p:pic>
    </p:spTree>
    <p:extLst>
      <p:ext uri="{BB962C8B-B14F-4D97-AF65-F5344CB8AC3E}">
        <p14:creationId xmlns:p14="http://schemas.microsoft.com/office/powerpoint/2010/main" val="14024653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5E269A-A8CB-AA47-A631-A23CDA939464}"/>
              </a:ext>
            </a:extLst>
          </p:cNvPr>
          <p:cNvSpPr>
            <a:spLocks noGrp="1"/>
          </p:cNvSpPr>
          <p:nvPr>
            <p:ph type="title"/>
          </p:nvPr>
        </p:nvSpPr>
        <p:spPr/>
        <p:txBody>
          <a:bodyPr>
            <a:normAutofit/>
          </a:bodyPr>
          <a:lstStyle/>
          <a:p>
            <a:r>
              <a:rPr lang="en-US" sz="3600" b="1" dirty="0">
                <a:solidFill>
                  <a:schemeClr val="accent1">
                    <a:lumMod val="50000"/>
                  </a:schemeClr>
                </a:solidFill>
                <a:latin typeface="Times New Roman" panose="02020603050405020304" pitchFamily="18" charset="0"/>
                <a:cs typeface="Times New Roman" panose="02020603050405020304" pitchFamily="18" charset="0"/>
              </a:rPr>
              <a:t>Example of gradient descent</a:t>
            </a:r>
          </a:p>
        </p:txBody>
      </p:sp>
      <p:sp>
        <p:nvSpPr>
          <p:cNvPr id="3" name="Content Placeholder 2">
            <a:extLst>
              <a:ext uri="{FF2B5EF4-FFF2-40B4-BE49-F238E27FC236}">
                <a16:creationId xmlns:a16="http://schemas.microsoft.com/office/drawing/2014/main" xmlns="" id="{0DCBFD42-F94D-4E47-AABB-54BBCFA4634F}"/>
              </a:ext>
            </a:extLst>
          </p:cNvPr>
          <p:cNvSpPr>
            <a:spLocks noGrp="1"/>
          </p:cNvSpPr>
          <p:nvPr>
            <p:ph idx="1"/>
          </p:nvPr>
        </p:nvSpPr>
        <p:spPr>
          <a:xfrm>
            <a:off x="1066798" y="1143000"/>
            <a:ext cx="10058401" cy="4572000"/>
          </a:xfrm>
        </p:spPr>
        <p:txBody>
          <a:bodyPr/>
          <a:lstStyle/>
          <a:p>
            <a:endParaRPr lang="en-US" dirty="0" smtClean="0">
              <a:latin typeface="Calibri" panose="020F0502020204030204" pitchFamily="34" charset="0"/>
              <a:cs typeface="Calibri" panose="020F0502020204030204" pitchFamily="34" charset="0"/>
            </a:endParaRPr>
          </a:p>
          <a:p>
            <a:r>
              <a:rPr lang="en-US" dirty="0" smtClean="0">
                <a:latin typeface="Times New Roman" panose="02020603050405020304" pitchFamily="18" charset="0"/>
                <a:cs typeface="Times New Roman" panose="02020603050405020304" pitchFamily="18" charset="0"/>
              </a:rPr>
              <a:t>Update </a:t>
            </a:r>
            <a:r>
              <a:rPr lang="en-US" dirty="0">
                <a:latin typeface="Times New Roman" panose="02020603050405020304" pitchFamily="18" charset="0"/>
                <a:cs typeface="Times New Roman" panose="02020603050405020304" pitchFamily="18" charset="0"/>
              </a:rPr>
              <a:t>step for update </a:t>
            </a:r>
            <a:r>
              <a:rPr lang="el-GR" dirty="0">
                <a:latin typeface="Times New Roman" panose="02020603050405020304" pitchFamily="18" charset="0"/>
                <a:cs typeface="Times New Roman" panose="02020603050405020304" pitchFamily="18" charset="0"/>
              </a:rPr>
              <a:t>θ </a:t>
            </a:r>
            <a:r>
              <a:rPr lang="en-US" dirty="0">
                <a:latin typeface="Times New Roman" panose="02020603050405020304" pitchFamily="18" charset="0"/>
                <a:cs typeface="Times New Roman" panose="02020603050405020304" pitchFamily="18" charset="0"/>
              </a:rPr>
              <a:t>is:</a:t>
            </a:r>
          </a:p>
          <a:p>
            <a:endParaRPr lang="en-US" dirty="0">
              <a:latin typeface="Calibri" panose="020F0502020204030204" pitchFamily="34" charset="0"/>
              <a:cs typeface="Calibri" panose="020F0502020204030204" pitchFamily="34" charset="0"/>
            </a:endParaRPr>
          </a:p>
          <a:p>
            <a:endParaRPr lang="en-US" sz="1867"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smtClean="0">
                <a:latin typeface="Times New Roman" panose="02020603050405020304" pitchFamily="18" charset="0"/>
                <a:cs typeface="Times New Roman" panose="02020603050405020304" pitchFamily="18" charset="0"/>
              </a:rPr>
              <a:t>where</a:t>
            </a:r>
            <a:endParaRPr lang="en-US" sz="1333" dirty="0">
              <a:latin typeface="Times New Roman" panose="02020603050405020304" pitchFamily="18" charset="0"/>
              <a:cs typeface="Times New Roman" panose="02020603050405020304" pitchFamily="18" charset="0"/>
            </a:endParaRPr>
          </a:p>
          <a:p>
            <a:endParaRPr lang="en-US" sz="533" dirty="0">
              <a:latin typeface="Calibri" panose="020F0502020204030204" pitchFamily="34" charset="0"/>
              <a:cs typeface="Calibri" panose="020F0502020204030204" pitchFamily="34" charset="0"/>
            </a:endParaRPr>
          </a:p>
          <a:p>
            <a:r>
              <a:rPr lang="en-US" dirty="0">
                <a:latin typeface="Times New Roman" panose="02020603050405020304" pitchFamily="18" charset="0"/>
                <a:cs typeface="Times New Roman" panose="02020603050405020304" pitchFamily="18" charset="0"/>
              </a:rPr>
              <a:t>Gradient vector has 3 dimensions</a:t>
            </a:r>
            <a:r>
              <a:rPr lang="en-US" dirty="0">
                <a:latin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xmlns="" id="{3CFDB17E-6ADD-EB4E-98AA-B8FB448E450F}"/>
              </a:ext>
            </a:extLst>
          </p:cNvPr>
          <p:cNvPicPr>
            <a:picLocks noChangeAspect="1"/>
          </p:cNvPicPr>
          <p:nvPr/>
        </p:nvPicPr>
        <p:blipFill>
          <a:blip r:embed="rId2"/>
          <a:stretch>
            <a:fillRect/>
          </a:stretch>
        </p:blipFill>
        <p:spPr>
          <a:xfrm>
            <a:off x="463548" y="4719793"/>
            <a:ext cx="11264900" cy="1386449"/>
          </a:xfrm>
          <a:prstGeom prst="rect">
            <a:avLst/>
          </a:prstGeom>
        </p:spPr>
      </p:pic>
      <p:sp>
        <p:nvSpPr>
          <p:cNvPr id="8" name="TextBox 7">
            <a:extLst>
              <a:ext uri="{FF2B5EF4-FFF2-40B4-BE49-F238E27FC236}">
                <a16:creationId xmlns:a16="http://schemas.microsoft.com/office/drawing/2014/main" xmlns="" id="{5B3FD89A-3E09-E64B-B5EB-2CB79C30B1A3}"/>
              </a:ext>
            </a:extLst>
          </p:cNvPr>
          <p:cNvSpPr txBox="1"/>
          <p:nvPr/>
        </p:nvSpPr>
        <p:spPr>
          <a:xfrm>
            <a:off x="8385228" y="685800"/>
            <a:ext cx="4026743" cy="1364348"/>
          </a:xfrm>
          <a:prstGeom prst="rect">
            <a:avLst/>
          </a:prstGeom>
          <a:noFill/>
        </p:spPr>
        <p:txBody>
          <a:bodyPr wrap="none" rtlCol="0">
            <a:spAutoFit/>
          </a:bodyPr>
          <a:lstStyle/>
          <a:p>
            <a:pPr marL="990575" lvl="4" indent="-65616"/>
            <a:r>
              <a:rPr lang="en-US" sz="2800" i="1" dirty="0">
                <a:latin typeface="Times New Roman" panose="02020603050405020304" pitchFamily="18" charset="0"/>
                <a:cs typeface="Times New Roman" panose="02020603050405020304" pitchFamily="18" charset="0"/>
              </a:rPr>
              <a:t>w</a:t>
            </a:r>
            <a:r>
              <a:rPr lang="en-US" sz="2800" i="1"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w</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a:t>
            </a:r>
            <a:r>
              <a:rPr lang="en-US" sz="2800" i="1" dirty="0">
                <a:latin typeface="Times New Roman" panose="02020603050405020304" pitchFamily="18" charset="0"/>
                <a:cs typeface="Times New Roman" panose="02020603050405020304" pitchFamily="18" charset="0"/>
              </a:rPr>
              <a:t>b  </a:t>
            </a:r>
            <a:r>
              <a:rPr lang="en-US" sz="2800" dirty="0">
                <a:latin typeface="Times New Roman" panose="02020603050405020304" pitchFamily="18" charset="0"/>
                <a:cs typeface="Times New Roman" panose="02020603050405020304" pitchFamily="18" charset="0"/>
              </a:rPr>
              <a:t>= 0;    </a:t>
            </a:r>
          </a:p>
          <a:p>
            <a:pPr marL="990575" lvl="4" indent="-65616"/>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 3;   </a:t>
            </a:r>
            <a:r>
              <a:rPr lang="en-US" sz="2800" i="1" dirty="0">
                <a:latin typeface="Times New Roman" panose="02020603050405020304" pitchFamily="18" charset="0"/>
                <a:cs typeface="Times New Roman" panose="02020603050405020304" pitchFamily="18" charset="0"/>
              </a:rPr>
              <a:t>x</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 2   </a:t>
            </a:r>
            <a:r>
              <a:rPr lang="el-GR" sz="2800" dirty="0">
                <a:latin typeface="Times New Roman" panose="02020603050405020304" pitchFamily="18" charset="0"/>
                <a:cs typeface="Times New Roman" panose="02020603050405020304" pitchFamily="18" charset="0"/>
              </a:rPr>
              <a:t> </a:t>
            </a:r>
          </a:p>
          <a:p>
            <a:endParaRPr lang="en-US" sz="2400" dirty="0"/>
          </a:p>
        </p:txBody>
      </p:sp>
      <p:pic>
        <p:nvPicPr>
          <p:cNvPr id="9" name="Picture 8">
            <a:extLst>
              <a:ext uri="{FF2B5EF4-FFF2-40B4-BE49-F238E27FC236}">
                <a16:creationId xmlns:a16="http://schemas.microsoft.com/office/drawing/2014/main" xmlns="" id="{A8323F93-4A96-254E-94F9-D549FD4FBC02}"/>
              </a:ext>
            </a:extLst>
          </p:cNvPr>
          <p:cNvPicPr>
            <a:picLocks noChangeAspect="1"/>
          </p:cNvPicPr>
          <p:nvPr/>
        </p:nvPicPr>
        <p:blipFill>
          <a:blip r:embed="rId3"/>
          <a:stretch>
            <a:fillRect/>
          </a:stretch>
        </p:blipFill>
        <p:spPr>
          <a:xfrm>
            <a:off x="5408354" y="2679721"/>
            <a:ext cx="4752999" cy="950600"/>
          </a:xfrm>
          <a:prstGeom prst="rect">
            <a:avLst/>
          </a:prstGeom>
        </p:spPr>
      </p:pic>
      <p:sp>
        <p:nvSpPr>
          <p:cNvPr id="4" name="Rectangle 3">
            <a:extLst>
              <a:ext uri="{FF2B5EF4-FFF2-40B4-BE49-F238E27FC236}">
                <a16:creationId xmlns:a16="http://schemas.microsoft.com/office/drawing/2014/main" xmlns="" id="{39A93EA9-9E7B-7B4E-B906-493E769E41EB}"/>
              </a:ext>
            </a:extLst>
          </p:cNvPr>
          <p:cNvSpPr/>
          <p:nvPr/>
        </p:nvSpPr>
        <p:spPr>
          <a:xfrm>
            <a:off x="3556000" y="4653837"/>
            <a:ext cx="2235200"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xmlns="" id="{BAF8564C-13C5-A341-A1F8-9BA98178C618}"/>
              </a:ext>
            </a:extLst>
          </p:cNvPr>
          <p:cNvSpPr/>
          <p:nvPr/>
        </p:nvSpPr>
        <p:spPr>
          <a:xfrm>
            <a:off x="6100138" y="4680120"/>
            <a:ext cx="5628308" cy="1518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p:cNvSpPr txBox="1"/>
          <p:nvPr/>
        </p:nvSpPr>
        <p:spPr>
          <a:xfrm>
            <a:off x="2460171" y="6286166"/>
            <a:ext cx="7020205" cy="5272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1400" dirty="0" smtClean="0">
                <a:solidFill>
                  <a:schemeClr val="bg1"/>
                </a:solidFill>
              </a:rPr>
              <a:t>AI/ML </a:t>
            </a:r>
            <a:r>
              <a:rPr lang="en-US" sz="1400" dirty="0" smtClean="0">
                <a:solidFill>
                  <a:schemeClr val="bg1"/>
                </a:solidFill>
              </a:rPr>
              <a:t>Professional </a:t>
            </a:r>
            <a:r>
              <a:rPr lang="en-US" sz="1400" dirty="0">
                <a:solidFill>
                  <a:schemeClr val="bg1"/>
                </a:solidFill>
              </a:rPr>
              <a:t>Training Program: INNOQUEST COHORT-1</a:t>
            </a:r>
          </a:p>
          <a:p>
            <a:pPr algn="ctr"/>
            <a:r>
              <a:rPr lang="en-US" sz="1400" dirty="0">
                <a:solidFill>
                  <a:schemeClr val="bg1"/>
                </a:solidFill>
              </a:rPr>
              <a:t>Instructor: Prof. Ahmad Raza Shahid</a:t>
            </a:r>
          </a:p>
        </p:txBody>
      </p:sp>
      <p:sp>
        <p:nvSpPr>
          <p:cNvPr id="6" name="Slide Number Placeholder 5"/>
          <p:cNvSpPr>
            <a:spLocks noGrp="1"/>
          </p:cNvSpPr>
          <p:nvPr>
            <p:ph type="sldNum" sz="quarter" idx="12"/>
          </p:nvPr>
        </p:nvSpPr>
        <p:spPr/>
        <p:txBody>
          <a:bodyPr/>
          <a:lstStyle/>
          <a:p>
            <a:fld id="{2DC0B2A6-010F-471F-851B-4A65FEBB73C7}" type="slidenum">
              <a:rPr lang="en-US" smtClean="0"/>
              <a:t>99</a:t>
            </a:fld>
            <a:endParaRPr lang="en-US"/>
          </a:p>
        </p:txBody>
      </p:sp>
      <p:pic>
        <p:nvPicPr>
          <p:cNvPr id="12" name="Picture 11"/>
          <p:cNvPicPr>
            <a:picLocks noChangeAspect="1"/>
          </p:cNvPicPr>
          <p:nvPr/>
        </p:nvPicPr>
        <p:blipFill>
          <a:blip r:embed="rId4"/>
          <a:stretch>
            <a:fillRect/>
          </a:stretch>
        </p:blipFill>
        <p:spPr>
          <a:xfrm>
            <a:off x="4623029" y="2102190"/>
            <a:ext cx="4928417" cy="502899"/>
          </a:xfrm>
          <a:prstGeom prst="rect">
            <a:avLst/>
          </a:prstGeom>
        </p:spPr>
      </p:pic>
    </p:spTree>
    <p:extLst>
      <p:ext uri="{BB962C8B-B14F-4D97-AF65-F5344CB8AC3E}">
        <p14:creationId xmlns:p14="http://schemas.microsoft.com/office/powerpoint/2010/main" val="3926752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4310</TotalTime>
  <Words>8069</Words>
  <Application>Microsoft Office PowerPoint</Application>
  <PresentationFormat>Widescreen</PresentationFormat>
  <Paragraphs>993</Paragraphs>
  <Slides>118</Slides>
  <Notes>59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ＭＳ Ｐゴシック</vt:lpstr>
      <vt:lpstr>Arial</vt:lpstr>
      <vt:lpstr>Calibri</vt:lpstr>
      <vt:lpstr>Calibri Light</vt:lpstr>
      <vt:lpstr>Cambria Math</vt:lpstr>
      <vt:lpstr>Lucida Sans</vt:lpstr>
      <vt:lpstr>Times New Roman</vt:lpstr>
      <vt:lpstr>TimesNewRomanPSMT</vt:lpstr>
      <vt:lpstr>Wingdings</vt:lpstr>
      <vt:lpstr>Office Theme</vt:lpstr>
      <vt:lpstr>AI/ML Professional Training Program:  INNOQUEST Cohort-1</vt:lpstr>
      <vt:lpstr>Content</vt:lpstr>
      <vt:lpstr>What is machine learning?</vt:lpstr>
      <vt:lpstr>Need for machine learning</vt:lpstr>
      <vt:lpstr>Need for machine learning</vt:lpstr>
      <vt:lpstr>Types of machine learning</vt:lpstr>
      <vt:lpstr>Supervised learning</vt:lpstr>
      <vt:lpstr>Types of supervised learning</vt:lpstr>
      <vt:lpstr>Classification </vt:lpstr>
      <vt:lpstr>Regression</vt:lpstr>
      <vt:lpstr>Unsupervised Learning</vt:lpstr>
      <vt:lpstr>Unsupervised learning</vt:lpstr>
      <vt:lpstr>Reinforcement learning</vt:lpstr>
      <vt:lpstr>Basic terminologies</vt:lpstr>
      <vt:lpstr>General end-to-end pipeline for machine learning systems</vt:lpstr>
      <vt:lpstr>Detailed roadmap for building machine learning systems</vt:lpstr>
      <vt:lpstr>Data preprocessing </vt:lpstr>
      <vt:lpstr>Standardization</vt:lpstr>
      <vt:lpstr>Standardization and Normalization </vt:lpstr>
      <vt:lpstr>Data preprocessing </vt:lpstr>
      <vt:lpstr>PowerPoint Presentation</vt:lpstr>
      <vt:lpstr>PowerPoint Presentation</vt:lpstr>
      <vt:lpstr>PowerPoint Presentation</vt:lpstr>
      <vt:lpstr>What is vectorization?</vt:lpstr>
      <vt:lpstr>Predicting continuous target variables with regression analysis</vt:lpstr>
      <vt:lpstr>Regression examples</vt:lpstr>
      <vt:lpstr>House sale price </vt:lpstr>
      <vt:lpstr>Health insurance</vt:lpstr>
      <vt:lpstr>Linear Regression</vt:lpstr>
      <vt:lpstr>PowerPoint Presentation</vt:lpstr>
      <vt:lpstr>Example</vt:lpstr>
      <vt:lpstr>Example</vt:lpstr>
      <vt:lpstr>Multiple linear regression</vt:lpstr>
      <vt:lpstr>PowerPoint Presentation</vt:lpstr>
      <vt:lpstr>Polynomial regression </vt:lpstr>
      <vt:lpstr>PowerPoint Presentation</vt:lpstr>
      <vt:lpstr>PowerPoint Presentation</vt:lpstr>
      <vt:lpstr>Overfitting and underfitting</vt:lpstr>
      <vt:lpstr>Over-fitting</vt:lpstr>
      <vt:lpstr>PowerPoint Presentation</vt:lpstr>
      <vt:lpstr>Over-fitting</vt:lpstr>
      <vt:lpstr>Regularization</vt:lpstr>
      <vt:lpstr>Regularization methods for regression</vt:lpstr>
      <vt:lpstr>Evaluation metrics for regression </vt:lpstr>
      <vt:lpstr>Predicting discrete target variables with classification analysis</vt:lpstr>
      <vt:lpstr>Articles classification</vt:lpstr>
      <vt:lpstr>Spam classification</vt:lpstr>
      <vt:lpstr>Image classification</vt:lpstr>
      <vt:lpstr>Image classification</vt:lpstr>
      <vt:lpstr>Medical image classification</vt:lpstr>
      <vt:lpstr>Iris dataset</vt:lpstr>
      <vt:lpstr>Logistic regression for classification</vt:lpstr>
      <vt:lpstr>The two phases of logistic regression </vt:lpstr>
      <vt:lpstr> The problem:  z isn't a probability, it's just a number!</vt:lpstr>
      <vt:lpstr>The very useful sigmoid or logistic function</vt:lpstr>
      <vt:lpstr>Idea of logistic regression</vt:lpstr>
      <vt:lpstr>Logistic regression model</vt:lpstr>
      <vt:lpstr>Making probabilities with sigmoid</vt:lpstr>
      <vt:lpstr>By the way:</vt:lpstr>
      <vt:lpstr>Turning a probability into a classifier</vt:lpstr>
      <vt:lpstr>The probabilistic classifier</vt:lpstr>
      <vt:lpstr>Turning a probability into a classifier</vt:lpstr>
      <vt:lpstr>PowerPoint Presentation</vt:lpstr>
      <vt:lpstr>Sentiment example: does y=1 or y=0?</vt:lpstr>
      <vt:lpstr>PowerPoint Presentation</vt:lpstr>
      <vt:lpstr>Classifying sentiment for input x</vt:lpstr>
      <vt:lpstr>Classifying sentiment for input x</vt:lpstr>
      <vt:lpstr>PowerPoint Presentation</vt:lpstr>
      <vt:lpstr>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PowerPoint Presentation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PowerPoint Presentation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PowerPoint Presentation</vt:lpstr>
      <vt:lpstr>Multinomial logistic regression</vt:lpstr>
      <vt:lpstr>Multinomial logistic regression</vt:lpstr>
      <vt:lpstr>The softmax function</vt:lpstr>
      <vt:lpstr>The softmax function</vt:lpstr>
      <vt:lpstr>Softmax in multinomial logistic regression</vt:lpstr>
      <vt:lpstr>Features in binary versus multinomial logistic regression</vt:lpstr>
      <vt:lpstr>PowerPoint Presentation</vt:lpstr>
      <vt:lpstr>Choosing a measure of success</vt:lpstr>
      <vt:lpstr>Reference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Salma Asif</dc:creator>
  <cp:lastModifiedBy>Salma Asif</cp:lastModifiedBy>
  <cp:revision>278</cp:revision>
  <dcterms:created xsi:type="dcterms:W3CDTF">2024-12-10T04:55:10Z</dcterms:created>
  <dcterms:modified xsi:type="dcterms:W3CDTF">2024-12-13T07:54:24Z</dcterms:modified>
</cp:coreProperties>
</file>